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72"/>
  </p:notesMasterIdLst>
  <p:sldIdLst>
    <p:sldId id="256" r:id="rId2"/>
    <p:sldId id="263" r:id="rId3"/>
    <p:sldId id="266" r:id="rId4"/>
    <p:sldId id="415" r:id="rId5"/>
    <p:sldId id="430" r:id="rId6"/>
    <p:sldId id="293" r:id="rId7"/>
    <p:sldId id="433" r:id="rId8"/>
    <p:sldId id="428" r:id="rId9"/>
    <p:sldId id="315" r:id="rId10"/>
    <p:sldId id="434" r:id="rId11"/>
    <p:sldId id="380" r:id="rId12"/>
    <p:sldId id="331" r:id="rId13"/>
    <p:sldId id="442" r:id="rId14"/>
    <p:sldId id="443" r:id="rId15"/>
    <p:sldId id="444" r:id="rId16"/>
    <p:sldId id="391" r:id="rId17"/>
    <p:sldId id="382" r:id="rId18"/>
    <p:sldId id="394" r:id="rId19"/>
    <p:sldId id="312" r:id="rId20"/>
    <p:sldId id="291" r:id="rId21"/>
    <p:sldId id="431" r:id="rId22"/>
    <p:sldId id="436" r:id="rId23"/>
    <p:sldId id="437" r:id="rId24"/>
    <p:sldId id="432" r:id="rId25"/>
    <p:sldId id="438" r:id="rId26"/>
    <p:sldId id="265" r:id="rId27"/>
    <p:sldId id="439" r:id="rId28"/>
    <p:sldId id="440" r:id="rId29"/>
    <p:sldId id="267" r:id="rId30"/>
    <p:sldId id="441" r:id="rId31"/>
    <p:sldId id="328" r:id="rId32"/>
    <p:sldId id="325" r:id="rId33"/>
    <p:sldId id="326" r:id="rId34"/>
    <p:sldId id="336" r:id="rId35"/>
    <p:sldId id="288" r:id="rId36"/>
    <p:sldId id="287" r:id="rId37"/>
    <p:sldId id="271" r:id="rId38"/>
    <p:sldId id="273" r:id="rId39"/>
    <p:sldId id="316" r:id="rId40"/>
    <p:sldId id="448" r:id="rId41"/>
    <p:sldId id="272" r:id="rId42"/>
    <p:sldId id="275" r:id="rId43"/>
    <p:sldId id="317" r:id="rId44"/>
    <p:sldId id="277" r:id="rId45"/>
    <p:sldId id="318" r:id="rId46"/>
    <p:sldId id="330" r:id="rId47"/>
    <p:sldId id="313" r:id="rId48"/>
    <p:sldId id="311" r:id="rId49"/>
    <p:sldId id="307" r:id="rId50"/>
    <p:sldId id="310" r:id="rId51"/>
    <p:sldId id="278" r:id="rId52"/>
    <p:sldId id="280" r:id="rId53"/>
    <p:sldId id="319" r:id="rId54"/>
    <p:sldId id="435" r:id="rId55"/>
    <p:sldId id="445" r:id="rId56"/>
    <p:sldId id="449" r:id="rId57"/>
    <p:sldId id="450" r:id="rId58"/>
    <p:sldId id="451" r:id="rId59"/>
    <p:sldId id="452" r:id="rId60"/>
    <p:sldId id="274" r:id="rId61"/>
    <p:sldId id="269" r:id="rId62"/>
    <p:sldId id="268" r:id="rId63"/>
    <p:sldId id="289" r:id="rId64"/>
    <p:sldId id="301" r:id="rId65"/>
    <p:sldId id="303" r:id="rId66"/>
    <p:sldId id="304" r:id="rId67"/>
    <p:sldId id="295" r:id="rId68"/>
    <p:sldId id="308" r:id="rId69"/>
    <p:sldId id="306" r:id="rId70"/>
    <p:sldId id="276" r:id="rId71"/>
  </p:sldIdLst>
  <p:sldSz cx="14400213" cy="8099425"/>
  <p:notesSz cx="6858000" cy="9144000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Tahoma" panose="020B0604030504040204" pitchFamily="34" charset="0"/>
      <p:regular r:id="rId79"/>
      <p:bold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1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38" autoAdjust="0"/>
    <p:restoredTop sz="76084" autoAdjust="0"/>
  </p:normalViewPr>
  <p:slideViewPr>
    <p:cSldViewPr snapToGrid="0" snapToObjects="1" showGuides="1">
      <p:cViewPr varScale="1">
        <p:scale>
          <a:sx n="71" d="100"/>
          <a:sy n="71" d="100"/>
        </p:scale>
        <p:origin x="558" y="78"/>
      </p:cViewPr>
      <p:guideLst>
        <p:guide orient="horz" pos="2551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5C6790-FFCE-4EF7-9D5C-B01F83CDBD5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71E5174-00E3-4F9C-9945-AB4754D04208}">
      <dgm:prSet/>
      <dgm:spPr/>
      <dgm:t>
        <a:bodyPr/>
        <a:lstStyle/>
        <a:p>
          <a:r>
            <a:rPr lang="en-AU" b="1"/>
            <a:t>Daytime wetting</a:t>
          </a:r>
          <a:endParaRPr lang="en-US"/>
        </a:p>
      </dgm:t>
    </dgm:pt>
    <dgm:pt modelId="{6E2D9F90-9C63-4F6E-B99C-7327E64644D5}" type="parTrans" cxnId="{C98ACF17-E7CD-43EB-9919-A9B0C3A0A434}">
      <dgm:prSet/>
      <dgm:spPr/>
      <dgm:t>
        <a:bodyPr/>
        <a:lstStyle/>
        <a:p>
          <a:endParaRPr lang="en-US"/>
        </a:p>
      </dgm:t>
    </dgm:pt>
    <dgm:pt modelId="{0B8C5D53-21AB-4E02-8A96-34B15B3E6B40}" type="sibTrans" cxnId="{C98ACF17-E7CD-43EB-9919-A9B0C3A0A434}">
      <dgm:prSet/>
      <dgm:spPr/>
      <dgm:t>
        <a:bodyPr/>
        <a:lstStyle/>
        <a:p>
          <a:endParaRPr lang="en-US"/>
        </a:p>
      </dgm:t>
    </dgm:pt>
    <dgm:pt modelId="{BBE22012-C04E-4AFE-A97F-DE4F800B078F}">
      <dgm:prSet/>
      <dgm:spPr/>
      <dgm:t>
        <a:bodyPr/>
        <a:lstStyle/>
        <a:p>
          <a:r>
            <a:rPr lang="en-AU"/>
            <a:t>1 in 25 five year olds</a:t>
          </a:r>
          <a:endParaRPr lang="en-US"/>
        </a:p>
      </dgm:t>
    </dgm:pt>
    <dgm:pt modelId="{1947CA23-DBFE-46CA-81C9-95507A872C7C}" type="parTrans" cxnId="{A1C76BF5-499A-44F1-A1C9-4E27C0B421B1}">
      <dgm:prSet/>
      <dgm:spPr/>
      <dgm:t>
        <a:bodyPr/>
        <a:lstStyle/>
        <a:p>
          <a:endParaRPr lang="en-US"/>
        </a:p>
      </dgm:t>
    </dgm:pt>
    <dgm:pt modelId="{FD3DED7C-E8BE-4BFA-88A6-44262C2A995E}" type="sibTrans" cxnId="{A1C76BF5-499A-44F1-A1C9-4E27C0B421B1}">
      <dgm:prSet/>
      <dgm:spPr/>
      <dgm:t>
        <a:bodyPr/>
        <a:lstStyle/>
        <a:p>
          <a:endParaRPr lang="en-US"/>
        </a:p>
      </dgm:t>
    </dgm:pt>
    <dgm:pt modelId="{ED074EAF-D8C5-4E2A-8CC6-1A001BBDAEA3}">
      <dgm:prSet/>
      <dgm:spPr/>
      <dgm:t>
        <a:bodyPr/>
        <a:lstStyle/>
        <a:p>
          <a:r>
            <a:rPr lang="en-AU" b="1"/>
            <a:t>Constipation</a:t>
          </a:r>
          <a:endParaRPr lang="en-US"/>
        </a:p>
      </dgm:t>
    </dgm:pt>
    <dgm:pt modelId="{E46F7F9C-4039-43B1-A8EB-1B89C1B8EB4E}" type="parTrans" cxnId="{C48ABA36-1444-4717-A363-EBC5B8E0F914}">
      <dgm:prSet/>
      <dgm:spPr/>
      <dgm:t>
        <a:bodyPr/>
        <a:lstStyle/>
        <a:p>
          <a:endParaRPr lang="en-US"/>
        </a:p>
      </dgm:t>
    </dgm:pt>
    <dgm:pt modelId="{62ED0C95-D212-4F9F-9C41-D33DF680FFD9}" type="sibTrans" cxnId="{C48ABA36-1444-4717-A363-EBC5B8E0F914}">
      <dgm:prSet/>
      <dgm:spPr/>
      <dgm:t>
        <a:bodyPr/>
        <a:lstStyle/>
        <a:p>
          <a:endParaRPr lang="en-US"/>
        </a:p>
      </dgm:t>
    </dgm:pt>
    <dgm:pt modelId="{9F2B07D7-6BA7-49EE-84D3-137DCDEBF7B4}">
      <dgm:prSet/>
      <dgm:spPr/>
      <dgm:t>
        <a:bodyPr/>
        <a:lstStyle/>
        <a:p>
          <a:r>
            <a:rPr lang="en-AU"/>
            <a:t>Approx 10-30% children</a:t>
          </a:r>
          <a:endParaRPr lang="en-US"/>
        </a:p>
      </dgm:t>
    </dgm:pt>
    <dgm:pt modelId="{4FCDCB83-946F-43DC-9020-E7347B1A2034}" type="parTrans" cxnId="{F1BC1B0C-E898-4A80-AF9F-6CC2EB5DFDAF}">
      <dgm:prSet/>
      <dgm:spPr/>
      <dgm:t>
        <a:bodyPr/>
        <a:lstStyle/>
        <a:p>
          <a:endParaRPr lang="en-US"/>
        </a:p>
      </dgm:t>
    </dgm:pt>
    <dgm:pt modelId="{B1C6B3B2-02F6-4DBA-AFB7-94C40C5F2F71}" type="sibTrans" cxnId="{F1BC1B0C-E898-4A80-AF9F-6CC2EB5DFDAF}">
      <dgm:prSet/>
      <dgm:spPr/>
      <dgm:t>
        <a:bodyPr/>
        <a:lstStyle/>
        <a:p>
          <a:endParaRPr lang="en-US"/>
        </a:p>
      </dgm:t>
    </dgm:pt>
    <dgm:pt modelId="{3BCCFB4E-1454-4DB2-8A40-E7F4A1BA73A2}">
      <dgm:prSet/>
      <dgm:spPr/>
      <dgm:t>
        <a:bodyPr/>
        <a:lstStyle/>
        <a:p>
          <a:r>
            <a:rPr lang="en-AU" dirty="0"/>
            <a:t>Soiling 1 in 30 five </a:t>
          </a:r>
          <a:r>
            <a:rPr lang="en-AU" dirty="0" err="1"/>
            <a:t>yr</a:t>
          </a:r>
          <a:r>
            <a:rPr lang="en-AU" dirty="0"/>
            <a:t> old</a:t>
          </a:r>
          <a:endParaRPr lang="en-US" dirty="0"/>
        </a:p>
      </dgm:t>
    </dgm:pt>
    <dgm:pt modelId="{4C1637BD-CCF2-466E-A1C7-FB7A2F88C55B}" type="parTrans" cxnId="{BB9A922C-9C11-411A-9B4A-B3A33F1369D5}">
      <dgm:prSet/>
      <dgm:spPr/>
      <dgm:t>
        <a:bodyPr/>
        <a:lstStyle/>
        <a:p>
          <a:endParaRPr lang="en-US"/>
        </a:p>
      </dgm:t>
    </dgm:pt>
    <dgm:pt modelId="{51BCF6B0-8C92-4D1A-8289-9EFCE5F54A0C}" type="sibTrans" cxnId="{BB9A922C-9C11-411A-9B4A-B3A33F1369D5}">
      <dgm:prSet/>
      <dgm:spPr/>
      <dgm:t>
        <a:bodyPr/>
        <a:lstStyle/>
        <a:p>
          <a:endParaRPr lang="en-US"/>
        </a:p>
      </dgm:t>
    </dgm:pt>
    <dgm:pt modelId="{EB9D1CF6-528F-4B4D-8F06-466A5DE03D14}">
      <dgm:prSet/>
      <dgm:spPr/>
      <dgm:t>
        <a:bodyPr/>
        <a:lstStyle/>
        <a:p>
          <a:r>
            <a:rPr lang="en-AU" b="1"/>
            <a:t>Faecal incontinence</a:t>
          </a:r>
          <a:endParaRPr lang="en-US"/>
        </a:p>
      </dgm:t>
    </dgm:pt>
    <dgm:pt modelId="{1EC5DA65-6731-40E1-BB71-ED95E03F215B}" type="parTrans" cxnId="{7A56129D-53C5-48AF-85E6-F79EED45071A}">
      <dgm:prSet/>
      <dgm:spPr/>
      <dgm:t>
        <a:bodyPr/>
        <a:lstStyle/>
        <a:p>
          <a:endParaRPr lang="en-US"/>
        </a:p>
      </dgm:t>
    </dgm:pt>
    <dgm:pt modelId="{0EB8D968-07B3-45C4-B853-B5CB92F08607}" type="sibTrans" cxnId="{7A56129D-53C5-48AF-85E6-F79EED45071A}">
      <dgm:prSet/>
      <dgm:spPr/>
      <dgm:t>
        <a:bodyPr/>
        <a:lstStyle/>
        <a:p>
          <a:endParaRPr lang="en-US"/>
        </a:p>
      </dgm:t>
    </dgm:pt>
    <dgm:pt modelId="{171B7F27-C57E-4B40-822B-9176485B43FD}">
      <dgm:prSet/>
      <dgm:spPr/>
      <dgm:t>
        <a:bodyPr/>
        <a:lstStyle/>
        <a:p>
          <a:r>
            <a:rPr lang="en-AU"/>
            <a:t>4% 5-6yrs, </a:t>
          </a:r>
          <a:endParaRPr lang="en-US"/>
        </a:p>
      </dgm:t>
    </dgm:pt>
    <dgm:pt modelId="{51966A4F-04A1-45AD-9111-17FABC513907}" type="parTrans" cxnId="{BC611113-08F6-4868-AD0C-887FE0DFCB79}">
      <dgm:prSet/>
      <dgm:spPr/>
      <dgm:t>
        <a:bodyPr/>
        <a:lstStyle/>
        <a:p>
          <a:endParaRPr lang="en-US"/>
        </a:p>
      </dgm:t>
    </dgm:pt>
    <dgm:pt modelId="{F81C698F-8CE2-41D0-A623-92426AB8FB13}" type="sibTrans" cxnId="{BC611113-08F6-4868-AD0C-887FE0DFCB79}">
      <dgm:prSet/>
      <dgm:spPr/>
      <dgm:t>
        <a:bodyPr/>
        <a:lstStyle/>
        <a:p>
          <a:endParaRPr lang="en-US"/>
        </a:p>
      </dgm:t>
    </dgm:pt>
    <dgm:pt modelId="{5F41AB29-6298-41AC-A516-4174DCCBBF50}">
      <dgm:prSet/>
      <dgm:spPr/>
      <dgm:t>
        <a:bodyPr/>
        <a:lstStyle/>
        <a:p>
          <a:r>
            <a:rPr lang="en-AU"/>
            <a:t>1.6% 11-12yrs</a:t>
          </a:r>
          <a:endParaRPr lang="en-US"/>
        </a:p>
      </dgm:t>
    </dgm:pt>
    <dgm:pt modelId="{F129B4F0-68AF-4DB5-B7F2-2B43E04AFD6F}" type="parTrans" cxnId="{165AF842-A532-4B50-B040-F20766238CDB}">
      <dgm:prSet/>
      <dgm:spPr/>
      <dgm:t>
        <a:bodyPr/>
        <a:lstStyle/>
        <a:p>
          <a:endParaRPr lang="en-US"/>
        </a:p>
      </dgm:t>
    </dgm:pt>
    <dgm:pt modelId="{EE2B2DAB-694B-4510-89DC-2E172DD83DF1}" type="sibTrans" cxnId="{165AF842-A532-4B50-B040-F20766238CDB}">
      <dgm:prSet/>
      <dgm:spPr/>
      <dgm:t>
        <a:bodyPr/>
        <a:lstStyle/>
        <a:p>
          <a:endParaRPr lang="en-US"/>
        </a:p>
      </dgm:t>
    </dgm:pt>
    <dgm:pt modelId="{F8A553A8-1156-4721-9C79-635F2982BFC4}">
      <dgm:prSet/>
      <dgm:spPr/>
      <dgm:t>
        <a:bodyPr/>
        <a:lstStyle/>
        <a:p>
          <a:r>
            <a:rPr lang="en-AU" b="1"/>
            <a:t>Bedwetting (Nocturnal Enuresis)</a:t>
          </a:r>
          <a:endParaRPr lang="en-US"/>
        </a:p>
      </dgm:t>
    </dgm:pt>
    <dgm:pt modelId="{9E540C54-076F-4013-9765-7B0900853D57}" type="parTrans" cxnId="{1EA66607-DBEE-496B-B413-750E4707AF97}">
      <dgm:prSet/>
      <dgm:spPr/>
      <dgm:t>
        <a:bodyPr/>
        <a:lstStyle/>
        <a:p>
          <a:endParaRPr lang="en-US"/>
        </a:p>
      </dgm:t>
    </dgm:pt>
    <dgm:pt modelId="{44F496CA-5F6C-44BF-A790-0B18E76EB795}" type="sibTrans" cxnId="{1EA66607-DBEE-496B-B413-750E4707AF97}">
      <dgm:prSet/>
      <dgm:spPr/>
      <dgm:t>
        <a:bodyPr/>
        <a:lstStyle/>
        <a:p>
          <a:endParaRPr lang="en-US"/>
        </a:p>
      </dgm:t>
    </dgm:pt>
    <dgm:pt modelId="{B5B8B77C-D872-4298-AEF8-4F78C70BB5CE}">
      <dgm:prSet/>
      <dgm:spPr/>
      <dgm:t>
        <a:bodyPr/>
        <a:lstStyle/>
        <a:p>
          <a:r>
            <a:rPr lang="en-AU"/>
            <a:t>1 in 10 seven year olds</a:t>
          </a:r>
          <a:endParaRPr lang="en-US"/>
        </a:p>
      </dgm:t>
    </dgm:pt>
    <dgm:pt modelId="{97E28D7F-B25F-4D2B-B7D1-6BD70C11D3AE}" type="parTrans" cxnId="{FF5E3267-B968-4401-8549-8C3A5F937500}">
      <dgm:prSet/>
      <dgm:spPr/>
      <dgm:t>
        <a:bodyPr/>
        <a:lstStyle/>
        <a:p>
          <a:endParaRPr lang="en-US"/>
        </a:p>
      </dgm:t>
    </dgm:pt>
    <dgm:pt modelId="{372D440F-8B2F-49D8-BDC6-EB1BCEA62CC1}" type="sibTrans" cxnId="{FF5E3267-B968-4401-8549-8C3A5F937500}">
      <dgm:prSet/>
      <dgm:spPr/>
      <dgm:t>
        <a:bodyPr/>
        <a:lstStyle/>
        <a:p>
          <a:endParaRPr lang="en-US"/>
        </a:p>
      </dgm:t>
    </dgm:pt>
    <dgm:pt modelId="{16AF1E86-ED6C-40AE-8B00-9A8963B71C75}" type="pres">
      <dgm:prSet presAssocID="{9D5C6790-FFCE-4EF7-9D5C-B01F83CDBD5F}" presName="root" presStyleCnt="0">
        <dgm:presLayoutVars>
          <dgm:dir/>
          <dgm:resizeHandles val="exact"/>
        </dgm:presLayoutVars>
      </dgm:prSet>
      <dgm:spPr/>
    </dgm:pt>
    <dgm:pt modelId="{EDB1C322-A4C8-4B55-8BD3-8CF6D7260094}" type="pres">
      <dgm:prSet presAssocID="{071E5174-00E3-4F9C-9945-AB4754D04208}" presName="compNode" presStyleCnt="0"/>
      <dgm:spPr/>
    </dgm:pt>
    <dgm:pt modelId="{C9D5C00A-122F-4D5F-8863-6BFBC5E4A259}" type="pres">
      <dgm:prSet presAssocID="{071E5174-00E3-4F9C-9945-AB4754D04208}" presName="bgRect" presStyleLbl="bgShp" presStyleIdx="0" presStyleCnt="4"/>
      <dgm:spPr/>
    </dgm:pt>
    <dgm:pt modelId="{9D0033EE-726D-4EA6-9BC8-90ED968152FB}" type="pres">
      <dgm:prSet presAssocID="{071E5174-00E3-4F9C-9945-AB4754D0420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F2B924C4-786B-459E-899B-F17FE15EDDBA}" type="pres">
      <dgm:prSet presAssocID="{071E5174-00E3-4F9C-9945-AB4754D04208}" presName="spaceRect" presStyleCnt="0"/>
      <dgm:spPr/>
    </dgm:pt>
    <dgm:pt modelId="{EFD2C9D7-7C56-45B2-BD0B-8792033FE911}" type="pres">
      <dgm:prSet presAssocID="{071E5174-00E3-4F9C-9945-AB4754D04208}" presName="parTx" presStyleLbl="revTx" presStyleIdx="0" presStyleCnt="8">
        <dgm:presLayoutVars>
          <dgm:chMax val="0"/>
          <dgm:chPref val="0"/>
        </dgm:presLayoutVars>
      </dgm:prSet>
      <dgm:spPr/>
    </dgm:pt>
    <dgm:pt modelId="{3B96AEE0-CB25-46E5-B522-B2168B764BEE}" type="pres">
      <dgm:prSet presAssocID="{071E5174-00E3-4F9C-9945-AB4754D04208}" presName="desTx" presStyleLbl="revTx" presStyleIdx="1" presStyleCnt="8">
        <dgm:presLayoutVars/>
      </dgm:prSet>
      <dgm:spPr/>
    </dgm:pt>
    <dgm:pt modelId="{3CCA4412-698D-407E-B5DA-8D53E506540F}" type="pres">
      <dgm:prSet presAssocID="{0B8C5D53-21AB-4E02-8A96-34B15B3E6B40}" presName="sibTrans" presStyleCnt="0"/>
      <dgm:spPr/>
    </dgm:pt>
    <dgm:pt modelId="{7150A346-504B-4919-9B0F-AAFCD5F022E4}" type="pres">
      <dgm:prSet presAssocID="{ED074EAF-D8C5-4E2A-8CC6-1A001BBDAEA3}" presName="compNode" presStyleCnt="0"/>
      <dgm:spPr/>
    </dgm:pt>
    <dgm:pt modelId="{97F20D95-4A89-4FB4-B157-022D8DA49A2C}" type="pres">
      <dgm:prSet presAssocID="{ED074EAF-D8C5-4E2A-8CC6-1A001BBDAEA3}" presName="bgRect" presStyleLbl="bgShp" presStyleIdx="1" presStyleCnt="4"/>
      <dgm:spPr/>
    </dgm:pt>
    <dgm:pt modelId="{31604552-6EC1-4C2D-99F0-36C560B034B4}" type="pres">
      <dgm:prSet presAssocID="{ED074EAF-D8C5-4E2A-8CC6-1A001BBDAEA3}" presName="iconRect" presStyleLbl="node1" presStyleIdx="1" presStyleCnt="4" custFlipVert="0" custScaleX="117094" custScaleY="89586" custLinFactY="100000" custLinFactNeighborX="-39566" custLinFactNeighborY="1305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1000" b="-2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solid fill"/>
        </a:ext>
      </dgm:extLst>
    </dgm:pt>
    <dgm:pt modelId="{2E03DB9B-8153-47A9-A759-7FE563319B53}" type="pres">
      <dgm:prSet presAssocID="{ED074EAF-D8C5-4E2A-8CC6-1A001BBDAEA3}" presName="spaceRect" presStyleCnt="0"/>
      <dgm:spPr/>
    </dgm:pt>
    <dgm:pt modelId="{91613B13-BE1A-499B-AF1C-8876A11EC612}" type="pres">
      <dgm:prSet presAssocID="{ED074EAF-D8C5-4E2A-8CC6-1A001BBDAEA3}" presName="parTx" presStyleLbl="revTx" presStyleIdx="2" presStyleCnt="8">
        <dgm:presLayoutVars>
          <dgm:chMax val="0"/>
          <dgm:chPref val="0"/>
        </dgm:presLayoutVars>
      </dgm:prSet>
      <dgm:spPr/>
    </dgm:pt>
    <dgm:pt modelId="{1FDC3DBA-11D7-4FB3-B99B-7B030E0C1A72}" type="pres">
      <dgm:prSet presAssocID="{ED074EAF-D8C5-4E2A-8CC6-1A001BBDAEA3}" presName="desTx" presStyleLbl="revTx" presStyleIdx="3" presStyleCnt="8">
        <dgm:presLayoutVars/>
      </dgm:prSet>
      <dgm:spPr/>
    </dgm:pt>
    <dgm:pt modelId="{9B41C3CE-FC4A-4FC7-9C60-53A20192E6E1}" type="pres">
      <dgm:prSet presAssocID="{62ED0C95-D212-4F9F-9C41-D33DF680FFD9}" presName="sibTrans" presStyleCnt="0"/>
      <dgm:spPr/>
    </dgm:pt>
    <dgm:pt modelId="{CBF9C5F5-3DEE-4EC1-9856-5236A198878E}" type="pres">
      <dgm:prSet presAssocID="{EB9D1CF6-528F-4B4D-8F06-466A5DE03D14}" presName="compNode" presStyleCnt="0"/>
      <dgm:spPr/>
    </dgm:pt>
    <dgm:pt modelId="{BA9A9B0A-6715-4070-8441-85851926E12B}" type="pres">
      <dgm:prSet presAssocID="{EB9D1CF6-528F-4B4D-8F06-466A5DE03D14}" presName="bgRect" presStyleLbl="bgShp" presStyleIdx="2" presStyleCnt="4"/>
      <dgm:spPr/>
    </dgm:pt>
    <dgm:pt modelId="{BAFFB123-DE60-4C76-8809-73E199130916}" type="pres">
      <dgm:prSet presAssocID="{EB9D1CF6-528F-4B4D-8F06-466A5DE03D14}" presName="iconRect" presStyleLbl="node1" presStyleIdx="2" presStyleCnt="4" custLinFactY="-100000" custLinFactNeighborX="3379" custLinFactNeighborY="-12550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C5C70D31-52A3-4B58-9389-678963426E5A}" type="pres">
      <dgm:prSet presAssocID="{EB9D1CF6-528F-4B4D-8F06-466A5DE03D14}" presName="spaceRect" presStyleCnt="0"/>
      <dgm:spPr/>
    </dgm:pt>
    <dgm:pt modelId="{E1BD2201-AB52-4C82-975A-8D35E1831695}" type="pres">
      <dgm:prSet presAssocID="{EB9D1CF6-528F-4B4D-8F06-466A5DE03D14}" presName="parTx" presStyleLbl="revTx" presStyleIdx="4" presStyleCnt="8">
        <dgm:presLayoutVars>
          <dgm:chMax val="0"/>
          <dgm:chPref val="0"/>
        </dgm:presLayoutVars>
      </dgm:prSet>
      <dgm:spPr/>
    </dgm:pt>
    <dgm:pt modelId="{BBE40AAC-66D1-4D42-A324-F25F8924477D}" type="pres">
      <dgm:prSet presAssocID="{EB9D1CF6-528F-4B4D-8F06-466A5DE03D14}" presName="desTx" presStyleLbl="revTx" presStyleIdx="5" presStyleCnt="8">
        <dgm:presLayoutVars/>
      </dgm:prSet>
      <dgm:spPr/>
    </dgm:pt>
    <dgm:pt modelId="{5D6F31CA-4578-487B-93AC-535DA1D267E0}" type="pres">
      <dgm:prSet presAssocID="{0EB8D968-07B3-45C4-B853-B5CB92F08607}" presName="sibTrans" presStyleCnt="0"/>
      <dgm:spPr/>
    </dgm:pt>
    <dgm:pt modelId="{40B9D744-4053-4DC8-99C0-3A5ABE08D3AF}" type="pres">
      <dgm:prSet presAssocID="{F8A553A8-1156-4721-9C79-635F2982BFC4}" presName="compNode" presStyleCnt="0"/>
      <dgm:spPr/>
    </dgm:pt>
    <dgm:pt modelId="{F4F6FA84-69B3-4921-861B-60627453F236}" type="pres">
      <dgm:prSet presAssocID="{F8A553A8-1156-4721-9C79-635F2982BFC4}" presName="bgRect" presStyleLbl="bgShp" presStyleIdx="3" presStyleCnt="4"/>
      <dgm:spPr/>
    </dgm:pt>
    <dgm:pt modelId="{2C614516-B20E-4E00-981F-7DD32308270D}" type="pres">
      <dgm:prSet presAssocID="{F8A553A8-1156-4721-9C79-635F2982BFC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s"/>
        </a:ext>
      </dgm:extLst>
    </dgm:pt>
    <dgm:pt modelId="{880FE440-71C5-476C-8CE0-144EBB65FE5F}" type="pres">
      <dgm:prSet presAssocID="{F8A553A8-1156-4721-9C79-635F2982BFC4}" presName="spaceRect" presStyleCnt="0"/>
      <dgm:spPr/>
    </dgm:pt>
    <dgm:pt modelId="{467D2AC9-C648-4EED-8A04-E589E81ECE41}" type="pres">
      <dgm:prSet presAssocID="{F8A553A8-1156-4721-9C79-635F2982BFC4}" presName="parTx" presStyleLbl="revTx" presStyleIdx="6" presStyleCnt="8">
        <dgm:presLayoutVars>
          <dgm:chMax val="0"/>
          <dgm:chPref val="0"/>
        </dgm:presLayoutVars>
      </dgm:prSet>
      <dgm:spPr/>
    </dgm:pt>
    <dgm:pt modelId="{A78B7232-DB0D-409A-8420-8A25A140E954}" type="pres">
      <dgm:prSet presAssocID="{F8A553A8-1156-4721-9C79-635F2982BFC4}" presName="desTx" presStyleLbl="revTx" presStyleIdx="7" presStyleCnt="8">
        <dgm:presLayoutVars/>
      </dgm:prSet>
      <dgm:spPr/>
    </dgm:pt>
  </dgm:ptLst>
  <dgm:cxnLst>
    <dgm:cxn modelId="{1EA66607-DBEE-496B-B413-750E4707AF97}" srcId="{9D5C6790-FFCE-4EF7-9D5C-B01F83CDBD5F}" destId="{F8A553A8-1156-4721-9C79-635F2982BFC4}" srcOrd="3" destOrd="0" parTransId="{9E540C54-076F-4013-9765-7B0900853D57}" sibTransId="{44F496CA-5F6C-44BF-A790-0B18E76EB795}"/>
    <dgm:cxn modelId="{F1BC1B0C-E898-4A80-AF9F-6CC2EB5DFDAF}" srcId="{ED074EAF-D8C5-4E2A-8CC6-1A001BBDAEA3}" destId="{9F2B07D7-6BA7-49EE-84D3-137DCDEBF7B4}" srcOrd="0" destOrd="0" parTransId="{4FCDCB83-946F-43DC-9020-E7347B1A2034}" sibTransId="{B1C6B3B2-02F6-4DBA-AFB7-94C40C5F2F71}"/>
    <dgm:cxn modelId="{BC611113-08F6-4868-AD0C-887FE0DFCB79}" srcId="{EB9D1CF6-528F-4B4D-8F06-466A5DE03D14}" destId="{171B7F27-C57E-4B40-822B-9176485B43FD}" srcOrd="0" destOrd="0" parTransId="{51966A4F-04A1-45AD-9111-17FABC513907}" sibTransId="{F81C698F-8CE2-41D0-A623-92426AB8FB13}"/>
    <dgm:cxn modelId="{C98ACF17-E7CD-43EB-9919-A9B0C3A0A434}" srcId="{9D5C6790-FFCE-4EF7-9D5C-B01F83CDBD5F}" destId="{071E5174-00E3-4F9C-9945-AB4754D04208}" srcOrd="0" destOrd="0" parTransId="{6E2D9F90-9C63-4F6E-B99C-7327E64644D5}" sibTransId="{0B8C5D53-21AB-4E02-8A96-34B15B3E6B40}"/>
    <dgm:cxn modelId="{B9B7E11D-CB69-4ED2-B177-D73A3F9DD54C}" type="presOf" srcId="{071E5174-00E3-4F9C-9945-AB4754D04208}" destId="{EFD2C9D7-7C56-45B2-BD0B-8792033FE911}" srcOrd="0" destOrd="0" presId="urn:microsoft.com/office/officeart/2018/2/layout/IconVerticalSolidList"/>
    <dgm:cxn modelId="{BB9A922C-9C11-411A-9B4A-B3A33F1369D5}" srcId="{ED074EAF-D8C5-4E2A-8CC6-1A001BBDAEA3}" destId="{3BCCFB4E-1454-4DB2-8A40-E7F4A1BA73A2}" srcOrd="1" destOrd="0" parTransId="{4C1637BD-CCF2-466E-A1C7-FB7A2F88C55B}" sibTransId="{51BCF6B0-8C92-4D1A-8289-9EFCE5F54A0C}"/>
    <dgm:cxn modelId="{C48ABA36-1444-4717-A363-EBC5B8E0F914}" srcId="{9D5C6790-FFCE-4EF7-9D5C-B01F83CDBD5F}" destId="{ED074EAF-D8C5-4E2A-8CC6-1A001BBDAEA3}" srcOrd="1" destOrd="0" parTransId="{E46F7F9C-4039-43B1-A8EB-1B89C1B8EB4E}" sibTransId="{62ED0C95-D212-4F9F-9C41-D33DF680FFD9}"/>
    <dgm:cxn modelId="{7DB2395C-3FF2-4CBF-932A-CCA7D76D493B}" type="presOf" srcId="{171B7F27-C57E-4B40-822B-9176485B43FD}" destId="{BBE40AAC-66D1-4D42-A324-F25F8924477D}" srcOrd="0" destOrd="0" presId="urn:microsoft.com/office/officeart/2018/2/layout/IconVerticalSolidList"/>
    <dgm:cxn modelId="{165AF842-A532-4B50-B040-F20766238CDB}" srcId="{EB9D1CF6-528F-4B4D-8F06-466A5DE03D14}" destId="{5F41AB29-6298-41AC-A516-4174DCCBBF50}" srcOrd="1" destOrd="0" parTransId="{F129B4F0-68AF-4DB5-B7F2-2B43E04AFD6F}" sibTransId="{EE2B2DAB-694B-4510-89DC-2E172DD83DF1}"/>
    <dgm:cxn modelId="{F21EAB46-0500-44D4-8BF3-754355EF9552}" type="presOf" srcId="{BBE22012-C04E-4AFE-A97F-DE4F800B078F}" destId="{3B96AEE0-CB25-46E5-B522-B2168B764BEE}" srcOrd="0" destOrd="0" presId="urn:microsoft.com/office/officeart/2018/2/layout/IconVerticalSolidList"/>
    <dgm:cxn modelId="{FF5E3267-B968-4401-8549-8C3A5F937500}" srcId="{F8A553A8-1156-4721-9C79-635F2982BFC4}" destId="{B5B8B77C-D872-4298-AEF8-4F78C70BB5CE}" srcOrd="0" destOrd="0" parTransId="{97E28D7F-B25F-4D2B-B7D1-6BD70C11D3AE}" sibTransId="{372D440F-8B2F-49D8-BDC6-EB1BCEA62CC1}"/>
    <dgm:cxn modelId="{AAF1846C-A8BC-4200-85BE-07392AA9BCAD}" type="presOf" srcId="{ED074EAF-D8C5-4E2A-8CC6-1A001BBDAEA3}" destId="{91613B13-BE1A-499B-AF1C-8876A11EC612}" srcOrd="0" destOrd="0" presId="urn:microsoft.com/office/officeart/2018/2/layout/IconVerticalSolidList"/>
    <dgm:cxn modelId="{49D55576-6FF1-4FD1-B8C9-4627FD53D18E}" type="presOf" srcId="{EB9D1CF6-528F-4B4D-8F06-466A5DE03D14}" destId="{E1BD2201-AB52-4C82-975A-8D35E1831695}" srcOrd="0" destOrd="0" presId="urn:microsoft.com/office/officeart/2018/2/layout/IconVerticalSolidList"/>
    <dgm:cxn modelId="{A56DE895-4002-4075-87F6-D3BD0BE74AC4}" type="presOf" srcId="{9F2B07D7-6BA7-49EE-84D3-137DCDEBF7B4}" destId="{1FDC3DBA-11D7-4FB3-B99B-7B030E0C1A72}" srcOrd="0" destOrd="0" presId="urn:microsoft.com/office/officeart/2018/2/layout/IconVerticalSolidList"/>
    <dgm:cxn modelId="{7A56129D-53C5-48AF-85E6-F79EED45071A}" srcId="{9D5C6790-FFCE-4EF7-9D5C-B01F83CDBD5F}" destId="{EB9D1CF6-528F-4B4D-8F06-466A5DE03D14}" srcOrd="2" destOrd="0" parTransId="{1EC5DA65-6731-40E1-BB71-ED95E03F215B}" sibTransId="{0EB8D968-07B3-45C4-B853-B5CB92F08607}"/>
    <dgm:cxn modelId="{A9E8A6A8-51A4-451C-AB75-EA5431B8D83F}" type="presOf" srcId="{5F41AB29-6298-41AC-A516-4174DCCBBF50}" destId="{BBE40AAC-66D1-4D42-A324-F25F8924477D}" srcOrd="0" destOrd="1" presId="urn:microsoft.com/office/officeart/2018/2/layout/IconVerticalSolidList"/>
    <dgm:cxn modelId="{BB07EFBF-DBB4-430E-9D77-FBB15753F260}" type="presOf" srcId="{B5B8B77C-D872-4298-AEF8-4F78C70BB5CE}" destId="{A78B7232-DB0D-409A-8420-8A25A140E954}" srcOrd="0" destOrd="0" presId="urn:microsoft.com/office/officeart/2018/2/layout/IconVerticalSolidList"/>
    <dgm:cxn modelId="{D72AFDCD-A331-4D79-BAF3-2D97C0D71C5B}" type="presOf" srcId="{9D5C6790-FFCE-4EF7-9D5C-B01F83CDBD5F}" destId="{16AF1E86-ED6C-40AE-8B00-9A8963B71C75}" srcOrd="0" destOrd="0" presId="urn:microsoft.com/office/officeart/2018/2/layout/IconVerticalSolidList"/>
    <dgm:cxn modelId="{9CB25BD1-4E6E-4DBC-8937-57F7735480D4}" type="presOf" srcId="{F8A553A8-1156-4721-9C79-635F2982BFC4}" destId="{467D2AC9-C648-4EED-8A04-E589E81ECE41}" srcOrd="0" destOrd="0" presId="urn:microsoft.com/office/officeart/2018/2/layout/IconVerticalSolidList"/>
    <dgm:cxn modelId="{21958EE9-14D9-44A8-A8F8-A7ABF536FDE8}" type="presOf" srcId="{3BCCFB4E-1454-4DB2-8A40-E7F4A1BA73A2}" destId="{1FDC3DBA-11D7-4FB3-B99B-7B030E0C1A72}" srcOrd="0" destOrd="1" presId="urn:microsoft.com/office/officeart/2018/2/layout/IconVerticalSolidList"/>
    <dgm:cxn modelId="{A1C76BF5-499A-44F1-A1C9-4E27C0B421B1}" srcId="{071E5174-00E3-4F9C-9945-AB4754D04208}" destId="{BBE22012-C04E-4AFE-A97F-DE4F800B078F}" srcOrd="0" destOrd="0" parTransId="{1947CA23-DBFE-46CA-81C9-95507A872C7C}" sibTransId="{FD3DED7C-E8BE-4BFA-88A6-44262C2A995E}"/>
    <dgm:cxn modelId="{1ECB6B4E-8CD6-49B8-99E7-A5AFFEA7BE85}" type="presParOf" srcId="{16AF1E86-ED6C-40AE-8B00-9A8963B71C75}" destId="{EDB1C322-A4C8-4B55-8BD3-8CF6D7260094}" srcOrd="0" destOrd="0" presId="urn:microsoft.com/office/officeart/2018/2/layout/IconVerticalSolidList"/>
    <dgm:cxn modelId="{E103AC6A-1C3D-4F57-9278-5E192ED88F2F}" type="presParOf" srcId="{EDB1C322-A4C8-4B55-8BD3-8CF6D7260094}" destId="{C9D5C00A-122F-4D5F-8863-6BFBC5E4A259}" srcOrd="0" destOrd="0" presId="urn:microsoft.com/office/officeart/2018/2/layout/IconVerticalSolidList"/>
    <dgm:cxn modelId="{70307715-2BFE-4614-A358-FCE1E0C64340}" type="presParOf" srcId="{EDB1C322-A4C8-4B55-8BD3-8CF6D7260094}" destId="{9D0033EE-726D-4EA6-9BC8-90ED968152FB}" srcOrd="1" destOrd="0" presId="urn:microsoft.com/office/officeart/2018/2/layout/IconVerticalSolidList"/>
    <dgm:cxn modelId="{37D80E3D-D0D8-4F8E-A67F-3B896200E2AD}" type="presParOf" srcId="{EDB1C322-A4C8-4B55-8BD3-8CF6D7260094}" destId="{F2B924C4-786B-459E-899B-F17FE15EDDBA}" srcOrd="2" destOrd="0" presId="urn:microsoft.com/office/officeart/2018/2/layout/IconVerticalSolidList"/>
    <dgm:cxn modelId="{218306F6-124C-48D7-922E-CEC622D37A1A}" type="presParOf" srcId="{EDB1C322-A4C8-4B55-8BD3-8CF6D7260094}" destId="{EFD2C9D7-7C56-45B2-BD0B-8792033FE911}" srcOrd="3" destOrd="0" presId="urn:microsoft.com/office/officeart/2018/2/layout/IconVerticalSolidList"/>
    <dgm:cxn modelId="{D99FEBA4-FD68-4F85-BC4C-7F00D73A7977}" type="presParOf" srcId="{EDB1C322-A4C8-4B55-8BD3-8CF6D7260094}" destId="{3B96AEE0-CB25-46E5-B522-B2168B764BEE}" srcOrd="4" destOrd="0" presId="urn:microsoft.com/office/officeart/2018/2/layout/IconVerticalSolidList"/>
    <dgm:cxn modelId="{9FC2F1B4-D538-41BB-BCD4-288F6916961A}" type="presParOf" srcId="{16AF1E86-ED6C-40AE-8B00-9A8963B71C75}" destId="{3CCA4412-698D-407E-B5DA-8D53E506540F}" srcOrd="1" destOrd="0" presId="urn:microsoft.com/office/officeart/2018/2/layout/IconVerticalSolidList"/>
    <dgm:cxn modelId="{82C89B01-7617-4DCA-89A6-85AA0FCE33FA}" type="presParOf" srcId="{16AF1E86-ED6C-40AE-8B00-9A8963B71C75}" destId="{7150A346-504B-4919-9B0F-AAFCD5F022E4}" srcOrd="2" destOrd="0" presId="urn:microsoft.com/office/officeart/2018/2/layout/IconVerticalSolidList"/>
    <dgm:cxn modelId="{F7EA3361-9731-49D1-89F3-4382E2048620}" type="presParOf" srcId="{7150A346-504B-4919-9B0F-AAFCD5F022E4}" destId="{97F20D95-4A89-4FB4-B157-022D8DA49A2C}" srcOrd="0" destOrd="0" presId="urn:microsoft.com/office/officeart/2018/2/layout/IconVerticalSolidList"/>
    <dgm:cxn modelId="{D0203D63-8177-4B96-93FC-033F0C10EFC4}" type="presParOf" srcId="{7150A346-504B-4919-9B0F-AAFCD5F022E4}" destId="{31604552-6EC1-4C2D-99F0-36C560B034B4}" srcOrd="1" destOrd="0" presId="urn:microsoft.com/office/officeart/2018/2/layout/IconVerticalSolidList"/>
    <dgm:cxn modelId="{E592DDFC-D750-4344-B2D3-A5B3BEE913A3}" type="presParOf" srcId="{7150A346-504B-4919-9B0F-AAFCD5F022E4}" destId="{2E03DB9B-8153-47A9-A759-7FE563319B53}" srcOrd="2" destOrd="0" presId="urn:microsoft.com/office/officeart/2018/2/layout/IconVerticalSolidList"/>
    <dgm:cxn modelId="{09627923-DA4D-49E9-84EF-5225A8951A65}" type="presParOf" srcId="{7150A346-504B-4919-9B0F-AAFCD5F022E4}" destId="{91613B13-BE1A-499B-AF1C-8876A11EC612}" srcOrd="3" destOrd="0" presId="urn:microsoft.com/office/officeart/2018/2/layout/IconVerticalSolidList"/>
    <dgm:cxn modelId="{438FEE7E-89F3-443F-AE09-D82BA8C26BF3}" type="presParOf" srcId="{7150A346-504B-4919-9B0F-AAFCD5F022E4}" destId="{1FDC3DBA-11D7-4FB3-B99B-7B030E0C1A72}" srcOrd="4" destOrd="0" presId="urn:microsoft.com/office/officeart/2018/2/layout/IconVerticalSolidList"/>
    <dgm:cxn modelId="{E1B977B3-3625-4A8B-95C0-11A7DEEAFED7}" type="presParOf" srcId="{16AF1E86-ED6C-40AE-8B00-9A8963B71C75}" destId="{9B41C3CE-FC4A-4FC7-9C60-53A20192E6E1}" srcOrd="3" destOrd="0" presId="urn:microsoft.com/office/officeart/2018/2/layout/IconVerticalSolidList"/>
    <dgm:cxn modelId="{8195FDF2-0306-4C3A-93A8-08993379D9F6}" type="presParOf" srcId="{16AF1E86-ED6C-40AE-8B00-9A8963B71C75}" destId="{CBF9C5F5-3DEE-4EC1-9856-5236A198878E}" srcOrd="4" destOrd="0" presId="urn:microsoft.com/office/officeart/2018/2/layout/IconVerticalSolidList"/>
    <dgm:cxn modelId="{9BCA1807-9BC3-49B8-AEC5-387726694C08}" type="presParOf" srcId="{CBF9C5F5-3DEE-4EC1-9856-5236A198878E}" destId="{BA9A9B0A-6715-4070-8441-85851926E12B}" srcOrd="0" destOrd="0" presId="urn:microsoft.com/office/officeart/2018/2/layout/IconVerticalSolidList"/>
    <dgm:cxn modelId="{C30AECF1-DCD5-4C92-B2C7-E645EFE08946}" type="presParOf" srcId="{CBF9C5F5-3DEE-4EC1-9856-5236A198878E}" destId="{BAFFB123-DE60-4C76-8809-73E199130916}" srcOrd="1" destOrd="0" presId="urn:microsoft.com/office/officeart/2018/2/layout/IconVerticalSolidList"/>
    <dgm:cxn modelId="{67B9AA0F-156A-4B1C-9F81-DA0BE986D8B3}" type="presParOf" srcId="{CBF9C5F5-3DEE-4EC1-9856-5236A198878E}" destId="{C5C70D31-52A3-4B58-9389-678963426E5A}" srcOrd="2" destOrd="0" presId="urn:microsoft.com/office/officeart/2018/2/layout/IconVerticalSolidList"/>
    <dgm:cxn modelId="{B50F32EA-C618-4D00-A4C4-B9C777B92CC7}" type="presParOf" srcId="{CBF9C5F5-3DEE-4EC1-9856-5236A198878E}" destId="{E1BD2201-AB52-4C82-975A-8D35E1831695}" srcOrd="3" destOrd="0" presId="urn:microsoft.com/office/officeart/2018/2/layout/IconVerticalSolidList"/>
    <dgm:cxn modelId="{E3924487-0324-4659-81C0-8F66F7CE31D3}" type="presParOf" srcId="{CBF9C5F5-3DEE-4EC1-9856-5236A198878E}" destId="{BBE40AAC-66D1-4D42-A324-F25F8924477D}" srcOrd="4" destOrd="0" presId="urn:microsoft.com/office/officeart/2018/2/layout/IconVerticalSolidList"/>
    <dgm:cxn modelId="{52926C41-D16A-46B4-9876-1545F551FE7E}" type="presParOf" srcId="{16AF1E86-ED6C-40AE-8B00-9A8963B71C75}" destId="{5D6F31CA-4578-487B-93AC-535DA1D267E0}" srcOrd="5" destOrd="0" presId="urn:microsoft.com/office/officeart/2018/2/layout/IconVerticalSolidList"/>
    <dgm:cxn modelId="{F4535C6D-A0FF-4767-BDCE-F3FC84B5D173}" type="presParOf" srcId="{16AF1E86-ED6C-40AE-8B00-9A8963B71C75}" destId="{40B9D744-4053-4DC8-99C0-3A5ABE08D3AF}" srcOrd="6" destOrd="0" presId="urn:microsoft.com/office/officeart/2018/2/layout/IconVerticalSolidList"/>
    <dgm:cxn modelId="{0B7EDA4C-CD6D-43C4-AED2-9EB909B74077}" type="presParOf" srcId="{40B9D744-4053-4DC8-99C0-3A5ABE08D3AF}" destId="{F4F6FA84-69B3-4921-861B-60627453F236}" srcOrd="0" destOrd="0" presId="urn:microsoft.com/office/officeart/2018/2/layout/IconVerticalSolidList"/>
    <dgm:cxn modelId="{31955684-EE54-4A11-A186-F495C4FDFBD5}" type="presParOf" srcId="{40B9D744-4053-4DC8-99C0-3A5ABE08D3AF}" destId="{2C614516-B20E-4E00-981F-7DD32308270D}" srcOrd="1" destOrd="0" presId="urn:microsoft.com/office/officeart/2018/2/layout/IconVerticalSolidList"/>
    <dgm:cxn modelId="{6C78B677-8BD0-4879-93FA-483B43896AF1}" type="presParOf" srcId="{40B9D744-4053-4DC8-99C0-3A5ABE08D3AF}" destId="{880FE440-71C5-476C-8CE0-144EBB65FE5F}" srcOrd="2" destOrd="0" presId="urn:microsoft.com/office/officeart/2018/2/layout/IconVerticalSolidList"/>
    <dgm:cxn modelId="{AAB433B6-5589-435D-96D9-5A5E9E70688F}" type="presParOf" srcId="{40B9D744-4053-4DC8-99C0-3A5ABE08D3AF}" destId="{467D2AC9-C648-4EED-8A04-E589E81ECE41}" srcOrd="3" destOrd="0" presId="urn:microsoft.com/office/officeart/2018/2/layout/IconVerticalSolidList"/>
    <dgm:cxn modelId="{942DF81F-009F-4C56-840C-12E72DCD0591}" type="presParOf" srcId="{40B9D744-4053-4DC8-99C0-3A5ABE08D3AF}" destId="{A78B7232-DB0D-409A-8420-8A25A140E95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E0B7D6-603F-4DF9-87F8-B499CE24BF5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D50C8E6-B1B6-464A-BFBA-4522A99F5B01}">
      <dgm:prSet phldrT="[Text]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en-AU" dirty="0"/>
            <a:t>Child</a:t>
          </a:r>
          <a:endParaRPr lang="en-US" dirty="0"/>
        </a:p>
      </dgm:t>
    </dgm:pt>
    <dgm:pt modelId="{E2743E62-5E5E-4948-B5CB-51DEF0E8E2EE}" type="parTrans" cxnId="{CDFCDFF7-6927-473A-ABCA-9DBE9E7ADFE9}">
      <dgm:prSet/>
      <dgm:spPr/>
      <dgm:t>
        <a:bodyPr/>
        <a:lstStyle/>
        <a:p>
          <a:endParaRPr lang="en-US"/>
        </a:p>
      </dgm:t>
    </dgm:pt>
    <dgm:pt modelId="{6E56EA4F-8AC5-4BF1-BED1-A93C0DDBC8CE}" type="sibTrans" cxnId="{CDFCDFF7-6927-473A-ABCA-9DBE9E7ADFE9}">
      <dgm:prSet/>
      <dgm:spPr/>
      <dgm:t>
        <a:bodyPr/>
        <a:lstStyle/>
        <a:p>
          <a:endParaRPr lang="en-US"/>
        </a:p>
      </dgm:t>
    </dgm:pt>
    <dgm:pt modelId="{68974104-B0B2-4DC3-8C32-DCDD9F5D0279}">
      <dgm:prSet phldrT="[Text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en-AU" dirty="0"/>
            <a:t>Environment</a:t>
          </a:r>
          <a:endParaRPr lang="en-US" dirty="0"/>
        </a:p>
      </dgm:t>
    </dgm:pt>
    <dgm:pt modelId="{5B0FF222-77F9-4844-8A60-723716E68B0D}" type="parTrans" cxnId="{8E00C7B7-47F4-4913-8DEA-FE821415E068}">
      <dgm:prSet/>
      <dgm:spPr/>
      <dgm:t>
        <a:bodyPr/>
        <a:lstStyle/>
        <a:p>
          <a:endParaRPr lang="en-US"/>
        </a:p>
      </dgm:t>
    </dgm:pt>
    <dgm:pt modelId="{77654D03-1097-4BEC-8DE7-EDCF6F2918B2}" type="sibTrans" cxnId="{8E00C7B7-47F4-4913-8DEA-FE821415E068}">
      <dgm:prSet/>
      <dgm:spPr/>
      <dgm:t>
        <a:bodyPr/>
        <a:lstStyle/>
        <a:p>
          <a:endParaRPr lang="en-US"/>
        </a:p>
      </dgm:t>
    </dgm:pt>
    <dgm:pt modelId="{BF7D0525-B676-415D-A1A9-7BB48946F34E}">
      <dgm:prSet phldrT="[Text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n-AU" dirty="0"/>
            <a:t>Parent</a:t>
          </a:r>
          <a:endParaRPr lang="en-US" dirty="0"/>
        </a:p>
      </dgm:t>
    </dgm:pt>
    <dgm:pt modelId="{229AC49F-269D-43CB-BC9B-3E064591A49F}" type="parTrans" cxnId="{B4D78723-46A0-421A-9616-64C7C1FDEB69}">
      <dgm:prSet/>
      <dgm:spPr/>
      <dgm:t>
        <a:bodyPr/>
        <a:lstStyle/>
        <a:p>
          <a:endParaRPr lang="en-US"/>
        </a:p>
      </dgm:t>
    </dgm:pt>
    <dgm:pt modelId="{7E1F13E5-7030-407D-888B-BBBB09BFF321}" type="sibTrans" cxnId="{B4D78723-46A0-421A-9616-64C7C1FDEB69}">
      <dgm:prSet/>
      <dgm:spPr/>
      <dgm:t>
        <a:bodyPr/>
        <a:lstStyle/>
        <a:p>
          <a:endParaRPr lang="en-US"/>
        </a:p>
      </dgm:t>
    </dgm:pt>
    <dgm:pt modelId="{BB35B0CA-E9F7-4C72-955F-C85BD1B01D85}" type="pres">
      <dgm:prSet presAssocID="{60E0B7D6-603F-4DF9-87F8-B499CE24BF52}" presName="compositeShape" presStyleCnt="0">
        <dgm:presLayoutVars>
          <dgm:chMax val="7"/>
          <dgm:dir/>
          <dgm:resizeHandles val="exact"/>
        </dgm:presLayoutVars>
      </dgm:prSet>
      <dgm:spPr/>
    </dgm:pt>
    <dgm:pt modelId="{F2E939D4-3051-46D7-B154-6E651D9A921C}" type="pres">
      <dgm:prSet presAssocID="{3D50C8E6-B1B6-464A-BFBA-4522A99F5B01}" presName="circ1" presStyleLbl="vennNode1" presStyleIdx="0" presStyleCnt="3" custLinFactNeighborX="3223" custLinFactNeighborY="-2083"/>
      <dgm:spPr/>
    </dgm:pt>
    <dgm:pt modelId="{9EE7B76E-02A4-4CBB-A8B3-8612FACFE9D2}" type="pres">
      <dgm:prSet presAssocID="{3D50C8E6-B1B6-464A-BFBA-4522A99F5B0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07BEA28-41BA-4B7A-A107-B8BBC7B9DC0F}" type="pres">
      <dgm:prSet presAssocID="{68974104-B0B2-4DC3-8C32-DCDD9F5D0279}" presName="circ2" presStyleLbl="vennNode1" presStyleIdx="1" presStyleCnt="3" custLinFactNeighborX="4049" custLinFactNeighborY="-6153"/>
      <dgm:spPr/>
    </dgm:pt>
    <dgm:pt modelId="{338E2B5F-A868-4521-88BA-7E5FC5CDEE65}" type="pres">
      <dgm:prSet presAssocID="{68974104-B0B2-4DC3-8C32-DCDD9F5D027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A3B7044-EC94-440C-95FD-79BCD00EB145}" type="pres">
      <dgm:prSet presAssocID="{BF7D0525-B676-415D-A1A9-7BB48946F34E}" presName="circ3" presStyleLbl="vennNode1" presStyleIdx="2" presStyleCnt="3" custLinFactNeighborX="-1280" custLinFactNeighborY="-6655"/>
      <dgm:spPr/>
    </dgm:pt>
    <dgm:pt modelId="{BF28E9F8-49EC-453D-B1CA-057A3B2444A5}" type="pres">
      <dgm:prSet presAssocID="{BF7D0525-B676-415D-A1A9-7BB48946F34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5704-50E3-4F26-BACE-B4DE7EC12DC7}" type="presOf" srcId="{68974104-B0B2-4DC3-8C32-DCDD9F5D0279}" destId="{338E2B5F-A868-4521-88BA-7E5FC5CDEE65}" srcOrd="1" destOrd="0" presId="urn:microsoft.com/office/officeart/2005/8/layout/venn1"/>
    <dgm:cxn modelId="{B4D78723-46A0-421A-9616-64C7C1FDEB69}" srcId="{60E0B7D6-603F-4DF9-87F8-B499CE24BF52}" destId="{BF7D0525-B676-415D-A1A9-7BB48946F34E}" srcOrd="2" destOrd="0" parTransId="{229AC49F-269D-43CB-BC9B-3E064591A49F}" sibTransId="{7E1F13E5-7030-407D-888B-BBBB09BFF321}"/>
    <dgm:cxn modelId="{3485C02B-A28A-4EC7-BA1F-DEEA8F0AEE09}" type="presOf" srcId="{3D50C8E6-B1B6-464A-BFBA-4522A99F5B01}" destId="{9EE7B76E-02A4-4CBB-A8B3-8612FACFE9D2}" srcOrd="1" destOrd="0" presId="urn:microsoft.com/office/officeart/2005/8/layout/venn1"/>
    <dgm:cxn modelId="{DCA3E845-837E-4793-8955-4B359D73C1AD}" type="presOf" srcId="{60E0B7D6-603F-4DF9-87F8-B499CE24BF52}" destId="{BB35B0CA-E9F7-4C72-955F-C85BD1B01D85}" srcOrd="0" destOrd="0" presId="urn:microsoft.com/office/officeart/2005/8/layout/venn1"/>
    <dgm:cxn modelId="{D54BAC97-DCE7-4905-B055-8B2C3B093FC0}" type="presOf" srcId="{BF7D0525-B676-415D-A1A9-7BB48946F34E}" destId="{BF28E9F8-49EC-453D-B1CA-057A3B2444A5}" srcOrd="1" destOrd="0" presId="urn:microsoft.com/office/officeart/2005/8/layout/venn1"/>
    <dgm:cxn modelId="{E8FDEEA2-94C3-4899-8885-7C4EF153E4E2}" type="presOf" srcId="{3D50C8E6-B1B6-464A-BFBA-4522A99F5B01}" destId="{F2E939D4-3051-46D7-B154-6E651D9A921C}" srcOrd="0" destOrd="0" presId="urn:microsoft.com/office/officeart/2005/8/layout/venn1"/>
    <dgm:cxn modelId="{7C0A42B6-08AD-44FE-B10C-9403821B2F69}" type="presOf" srcId="{68974104-B0B2-4DC3-8C32-DCDD9F5D0279}" destId="{307BEA28-41BA-4B7A-A107-B8BBC7B9DC0F}" srcOrd="0" destOrd="0" presId="urn:microsoft.com/office/officeart/2005/8/layout/venn1"/>
    <dgm:cxn modelId="{8E00C7B7-47F4-4913-8DEA-FE821415E068}" srcId="{60E0B7D6-603F-4DF9-87F8-B499CE24BF52}" destId="{68974104-B0B2-4DC3-8C32-DCDD9F5D0279}" srcOrd="1" destOrd="0" parTransId="{5B0FF222-77F9-4844-8A60-723716E68B0D}" sibTransId="{77654D03-1097-4BEC-8DE7-EDCF6F2918B2}"/>
    <dgm:cxn modelId="{849559F2-D69D-47A4-A3C6-97E404B07809}" type="presOf" srcId="{BF7D0525-B676-415D-A1A9-7BB48946F34E}" destId="{DA3B7044-EC94-440C-95FD-79BCD00EB145}" srcOrd="0" destOrd="0" presId="urn:microsoft.com/office/officeart/2005/8/layout/venn1"/>
    <dgm:cxn modelId="{CDFCDFF7-6927-473A-ABCA-9DBE9E7ADFE9}" srcId="{60E0B7D6-603F-4DF9-87F8-B499CE24BF52}" destId="{3D50C8E6-B1B6-464A-BFBA-4522A99F5B01}" srcOrd="0" destOrd="0" parTransId="{E2743E62-5E5E-4948-B5CB-51DEF0E8E2EE}" sibTransId="{6E56EA4F-8AC5-4BF1-BED1-A93C0DDBC8CE}"/>
    <dgm:cxn modelId="{F2A0C333-607C-4284-A8CD-6DA33B31F6EB}" type="presParOf" srcId="{BB35B0CA-E9F7-4C72-955F-C85BD1B01D85}" destId="{F2E939D4-3051-46D7-B154-6E651D9A921C}" srcOrd="0" destOrd="0" presId="urn:microsoft.com/office/officeart/2005/8/layout/venn1"/>
    <dgm:cxn modelId="{1BFF8FEB-CAA6-4A53-BB12-2E17C157C51E}" type="presParOf" srcId="{BB35B0CA-E9F7-4C72-955F-C85BD1B01D85}" destId="{9EE7B76E-02A4-4CBB-A8B3-8612FACFE9D2}" srcOrd="1" destOrd="0" presId="urn:microsoft.com/office/officeart/2005/8/layout/venn1"/>
    <dgm:cxn modelId="{7798052F-9A61-494B-8D68-930427C24B0C}" type="presParOf" srcId="{BB35B0CA-E9F7-4C72-955F-C85BD1B01D85}" destId="{307BEA28-41BA-4B7A-A107-B8BBC7B9DC0F}" srcOrd="2" destOrd="0" presId="urn:microsoft.com/office/officeart/2005/8/layout/venn1"/>
    <dgm:cxn modelId="{8188FFB0-6D22-42EF-AA4A-557F9469CB67}" type="presParOf" srcId="{BB35B0CA-E9F7-4C72-955F-C85BD1B01D85}" destId="{338E2B5F-A868-4521-88BA-7E5FC5CDEE65}" srcOrd="3" destOrd="0" presId="urn:microsoft.com/office/officeart/2005/8/layout/venn1"/>
    <dgm:cxn modelId="{6B02D9AD-1F5A-46E1-AFA7-FC8F0C293360}" type="presParOf" srcId="{BB35B0CA-E9F7-4C72-955F-C85BD1B01D85}" destId="{DA3B7044-EC94-440C-95FD-79BCD00EB145}" srcOrd="4" destOrd="0" presId="urn:microsoft.com/office/officeart/2005/8/layout/venn1"/>
    <dgm:cxn modelId="{A5A3FE4F-D431-471C-801D-07BE73170CC7}" type="presParOf" srcId="{BB35B0CA-E9F7-4C72-955F-C85BD1B01D85}" destId="{BF28E9F8-49EC-453D-B1CA-057A3B2444A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122F55-F930-4DCC-AA18-1FF57D1D763E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B1153499-7C42-4040-B73F-ED0842C88B33}">
      <dgm:prSet phldrT="[Text]"/>
      <dgm:spPr/>
      <dgm:t>
        <a:bodyPr/>
        <a:lstStyle/>
        <a:p>
          <a:r>
            <a:rPr lang="en-AU" dirty="0"/>
            <a:t>Person</a:t>
          </a:r>
        </a:p>
      </dgm:t>
    </dgm:pt>
    <dgm:pt modelId="{531B9B65-BD0F-43F4-AD66-D04D2B239FB1}" type="parTrans" cxnId="{DE0B5243-EB8C-4608-9632-D84EE13433D4}">
      <dgm:prSet/>
      <dgm:spPr/>
      <dgm:t>
        <a:bodyPr/>
        <a:lstStyle/>
        <a:p>
          <a:endParaRPr lang="en-AU"/>
        </a:p>
      </dgm:t>
    </dgm:pt>
    <dgm:pt modelId="{D5246750-9F71-4CB9-B530-E411D4318621}" type="sibTrans" cxnId="{DE0B5243-EB8C-4608-9632-D84EE13433D4}">
      <dgm:prSet/>
      <dgm:spPr/>
      <dgm:t>
        <a:bodyPr/>
        <a:lstStyle/>
        <a:p>
          <a:endParaRPr lang="en-AU"/>
        </a:p>
      </dgm:t>
    </dgm:pt>
    <dgm:pt modelId="{5FD554AF-D91F-4837-AB73-2665FE745F82}">
      <dgm:prSet phldrT="[Text]"/>
      <dgm:spPr/>
      <dgm:t>
        <a:bodyPr/>
        <a:lstStyle/>
        <a:p>
          <a:r>
            <a:rPr lang="en-AU" dirty="0"/>
            <a:t>Environment</a:t>
          </a:r>
        </a:p>
      </dgm:t>
    </dgm:pt>
    <dgm:pt modelId="{9EA1F6A5-5255-45AC-958C-85DC52B72320}" type="parTrans" cxnId="{800FD28E-D949-43CB-A8D8-AFCC02482432}">
      <dgm:prSet/>
      <dgm:spPr/>
      <dgm:t>
        <a:bodyPr/>
        <a:lstStyle/>
        <a:p>
          <a:endParaRPr lang="en-AU"/>
        </a:p>
      </dgm:t>
    </dgm:pt>
    <dgm:pt modelId="{844D3250-F995-4978-94D3-515C16212EE3}" type="sibTrans" cxnId="{800FD28E-D949-43CB-A8D8-AFCC02482432}">
      <dgm:prSet/>
      <dgm:spPr/>
      <dgm:t>
        <a:bodyPr/>
        <a:lstStyle/>
        <a:p>
          <a:endParaRPr lang="en-AU"/>
        </a:p>
      </dgm:t>
    </dgm:pt>
    <dgm:pt modelId="{CAA0ED8B-564C-4612-B7D0-1061BBF6753D}">
      <dgm:prSet phldrT="[Text]"/>
      <dgm:spPr/>
      <dgm:t>
        <a:bodyPr/>
        <a:lstStyle/>
        <a:p>
          <a:r>
            <a:rPr lang="en-AU" dirty="0"/>
            <a:t>Occupation</a:t>
          </a:r>
        </a:p>
      </dgm:t>
    </dgm:pt>
    <dgm:pt modelId="{94CA03ED-AAB1-462F-BA2C-CDCDDB9185FE}" type="parTrans" cxnId="{1508D8E3-C6BB-4A49-A0F6-32D01D2C8F6A}">
      <dgm:prSet/>
      <dgm:spPr/>
      <dgm:t>
        <a:bodyPr/>
        <a:lstStyle/>
        <a:p>
          <a:endParaRPr lang="en-AU"/>
        </a:p>
      </dgm:t>
    </dgm:pt>
    <dgm:pt modelId="{40A5A50E-0140-4189-A582-3D5DAFB5900D}" type="sibTrans" cxnId="{1508D8E3-C6BB-4A49-A0F6-32D01D2C8F6A}">
      <dgm:prSet/>
      <dgm:spPr/>
      <dgm:t>
        <a:bodyPr/>
        <a:lstStyle/>
        <a:p>
          <a:endParaRPr lang="en-AU"/>
        </a:p>
      </dgm:t>
    </dgm:pt>
    <dgm:pt modelId="{92DFCB5C-6436-43B5-B6BC-C822D1FC2343}" type="pres">
      <dgm:prSet presAssocID="{91122F55-F930-4DCC-AA18-1FF57D1D763E}" presName="compositeShape" presStyleCnt="0">
        <dgm:presLayoutVars>
          <dgm:chMax val="7"/>
          <dgm:dir/>
          <dgm:resizeHandles val="exact"/>
        </dgm:presLayoutVars>
      </dgm:prSet>
      <dgm:spPr/>
    </dgm:pt>
    <dgm:pt modelId="{BCB57B75-CF3D-40C2-851D-0ABEC1365147}" type="pres">
      <dgm:prSet presAssocID="{B1153499-7C42-4040-B73F-ED0842C88B33}" presName="circ1" presStyleLbl="vennNode1" presStyleIdx="0" presStyleCnt="3"/>
      <dgm:spPr/>
    </dgm:pt>
    <dgm:pt modelId="{A183895F-4819-40F1-8813-DC56D3CE43D7}" type="pres">
      <dgm:prSet presAssocID="{B1153499-7C42-4040-B73F-ED0842C88B3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B2EC71-8C92-4E22-B4BC-3975F700147D}" type="pres">
      <dgm:prSet presAssocID="{5FD554AF-D91F-4837-AB73-2665FE745F82}" presName="circ2" presStyleLbl="vennNode1" presStyleIdx="1" presStyleCnt="3"/>
      <dgm:spPr/>
    </dgm:pt>
    <dgm:pt modelId="{D6E5F112-C63D-45FA-AD20-22032A901964}" type="pres">
      <dgm:prSet presAssocID="{5FD554AF-D91F-4837-AB73-2665FE745F8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A64810E-E0F6-4352-B02F-FAA417717494}" type="pres">
      <dgm:prSet presAssocID="{CAA0ED8B-564C-4612-B7D0-1061BBF6753D}" presName="circ3" presStyleLbl="vennNode1" presStyleIdx="2" presStyleCnt="3"/>
      <dgm:spPr/>
    </dgm:pt>
    <dgm:pt modelId="{566A4672-CC0B-41F0-AA55-12E1342CB0E4}" type="pres">
      <dgm:prSet presAssocID="{CAA0ED8B-564C-4612-B7D0-1061BBF6753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2D7450D-E7F9-4950-8786-45ED906046DE}" type="presOf" srcId="{5FD554AF-D91F-4837-AB73-2665FE745F82}" destId="{8DB2EC71-8C92-4E22-B4BC-3975F700147D}" srcOrd="0" destOrd="0" presId="urn:microsoft.com/office/officeart/2005/8/layout/venn1"/>
    <dgm:cxn modelId="{A8D24537-D26D-4484-ABEE-907DCE4B7811}" type="presOf" srcId="{B1153499-7C42-4040-B73F-ED0842C88B33}" destId="{BCB57B75-CF3D-40C2-851D-0ABEC1365147}" srcOrd="0" destOrd="0" presId="urn:microsoft.com/office/officeart/2005/8/layout/venn1"/>
    <dgm:cxn modelId="{DE0B5243-EB8C-4608-9632-D84EE13433D4}" srcId="{91122F55-F930-4DCC-AA18-1FF57D1D763E}" destId="{B1153499-7C42-4040-B73F-ED0842C88B33}" srcOrd="0" destOrd="0" parTransId="{531B9B65-BD0F-43F4-AD66-D04D2B239FB1}" sibTransId="{D5246750-9F71-4CB9-B530-E411D4318621}"/>
    <dgm:cxn modelId="{1E7C006F-6710-4E8C-9CAA-C5C0C0AE0B75}" type="presOf" srcId="{CAA0ED8B-564C-4612-B7D0-1061BBF6753D}" destId="{FA64810E-E0F6-4352-B02F-FAA417717494}" srcOrd="0" destOrd="0" presId="urn:microsoft.com/office/officeart/2005/8/layout/venn1"/>
    <dgm:cxn modelId="{800FD28E-D949-43CB-A8D8-AFCC02482432}" srcId="{91122F55-F930-4DCC-AA18-1FF57D1D763E}" destId="{5FD554AF-D91F-4837-AB73-2665FE745F82}" srcOrd="1" destOrd="0" parTransId="{9EA1F6A5-5255-45AC-958C-85DC52B72320}" sibTransId="{844D3250-F995-4978-94D3-515C16212EE3}"/>
    <dgm:cxn modelId="{86D234BA-D406-40A1-A9F6-5A6807D247E1}" type="presOf" srcId="{91122F55-F930-4DCC-AA18-1FF57D1D763E}" destId="{92DFCB5C-6436-43B5-B6BC-C822D1FC2343}" srcOrd="0" destOrd="0" presId="urn:microsoft.com/office/officeart/2005/8/layout/venn1"/>
    <dgm:cxn modelId="{BEC933BC-81B5-421C-9AEE-B79A4AABDF21}" type="presOf" srcId="{CAA0ED8B-564C-4612-B7D0-1061BBF6753D}" destId="{566A4672-CC0B-41F0-AA55-12E1342CB0E4}" srcOrd="1" destOrd="0" presId="urn:microsoft.com/office/officeart/2005/8/layout/venn1"/>
    <dgm:cxn modelId="{1508D8E3-C6BB-4A49-A0F6-32D01D2C8F6A}" srcId="{91122F55-F930-4DCC-AA18-1FF57D1D763E}" destId="{CAA0ED8B-564C-4612-B7D0-1061BBF6753D}" srcOrd="2" destOrd="0" parTransId="{94CA03ED-AAB1-462F-BA2C-CDCDDB9185FE}" sibTransId="{40A5A50E-0140-4189-A582-3D5DAFB5900D}"/>
    <dgm:cxn modelId="{7176E6F4-1E28-4008-9E54-A8C1D577F588}" type="presOf" srcId="{B1153499-7C42-4040-B73F-ED0842C88B33}" destId="{A183895F-4819-40F1-8813-DC56D3CE43D7}" srcOrd="1" destOrd="0" presId="urn:microsoft.com/office/officeart/2005/8/layout/venn1"/>
    <dgm:cxn modelId="{701502FB-0705-466B-A54C-662B907288BD}" type="presOf" srcId="{5FD554AF-D91F-4837-AB73-2665FE745F82}" destId="{D6E5F112-C63D-45FA-AD20-22032A901964}" srcOrd="1" destOrd="0" presId="urn:microsoft.com/office/officeart/2005/8/layout/venn1"/>
    <dgm:cxn modelId="{EA9A43F8-DD32-4257-BF86-04E8FDB614DD}" type="presParOf" srcId="{92DFCB5C-6436-43B5-B6BC-C822D1FC2343}" destId="{BCB57B75-CF3D-40C2-851D-0ABEC1365147}" srcOrd="0" destOrd="0" presId="urn:microsoft.com/office/officeart/2005/8/layout/venn1"/>
    <dgm:cxn modelId="{41AD7C09-F84E-42DB-B8EF-9A37CD01C6CC}" type="presParOf" srcId="{92DFCB5C-6436-43B5-B6BC-C822D1FC2343}" destId="{A183895F-4819-40F1-8813-DC56D3CE43D7}" srcOrd="1" destOrd="0" presId="urn:microsoft.com/office/officeart/2005/8/layout/venn1"/>
    <dgm:cxn modelId="{43A3F860-ADEB-4943-81BA-E26304E29CB0}" type="presParOf" srcId="{92DFCB5C-6436-43B5-B6BC-C822D1FC2343}" destId="{8DB2EC71-8C92-4E22-B4BC-3975F700147D}" srcOrd="2" destOrd="0" presId="urn:microsoft.com/office/officeart/2005/8/layout/venn1"/>
    <dgm:cxn modelId="{442927C3-7706-491A-8435-D2F3AA3D2B4D}" type="presParOf" srcId="{92DFCB5C-6436-43B5-B6BC-C822D1FC2343}" destId="{D6E5F112-C63D-45FA-AD20-22032A901964}" srcOrd="3" destOrd="0" presId="urn:microsoft.com/office/officeart/2005/8/layout/venn1"/>
    <dgm:cxn modelId="{7BA7C0F9-0AB1-459A-B5B6-43944D418251}" type="presParOf" srcId="{92DFCB5C-6436-43B5-B6BC-C822D1FC2343}" destId="{FA64810E-E0F6-4352-B02F-FAA417717494}" srcOrd="4" destOrd="0" presId="urn:microsoft.com/office/officeart/2005/8/layout/venn1"/>
    <dgm:cxn modelId="{50E45AF1-7F83-4D9D-8D6B-D209A7DA86C5}" type="presParOf" srcId="{92DFCB5C-6436-43B5-B6BC-C822D1FC2343}" destId="{566A4672-CC0B-41F0-AA55-12E1342CB0E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5C00A-122F-4D5F-8863-6BFBC5E4A259}">
      <dsp:nvSpPr>
        <dsp:cNvPr id="0" name=""/>
        <dsp:cNvSpPr/>
      </dsp:nvSpPr>
      <dsp:spPr>
        <a:xfrm>
          <a:off x="0" y="2423"/>
          <a:ext cx="6442449" cy="12284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033EE-726D-4EA6-9BC8-90ED968152FB}">
      <dsp:nvSpPr>
        <dsp:cNvPr id="0" name=""/>
        <dsp:cNvSpPr/>
      </dsp:nvSpPr>
      <dsp:spPr>
        <a:xfrm>
          <a:off x="371597" y="278818"/>
          <a:ext cx="675632" cy="6756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2C9D7-7C56-45B2-BD0B-8792033FE911}">
      <dsp:nvSpPr>
        <dsp:cNvPr id="0" name=""/>
        <dsp:cNvSpPr/>
      </dsp:nvSpPr>
      <dsp:spPr>
        <a:xfrm>
          <a:off x="1418827" y="2423"/>
          <a:ext cx="2899102" cy="1228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08" tIns="130008" rIns="130008" bIns="130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b="1" kern="1200"/>
            <a:t>Daytime wetting</a:t>
          </a:r>
          <a:endParaRPr lang="en-US" sz="2200" kern="1200"/>
        </a:p>
      </dsp:txBody>
      <dsp:txXfrm>
        <a:off x="1418827" y="2423"/>
        <a:ext cx="2899102" cy="1228422"/>
      </dsp:txXfrm>
    </dsp:sp>
    <dsp:sp modelId="{3B96AEE0-CB25-46E5-B522-B2168B764BEE}">
      <dsp:nvSpPr>
        <dsp:cNvPr id="0" name=""/>
        <dsp:cNvSpPr/>
      </dsp:nvSpPr>
      <dsp:spPr>
        <a:xfrm>
          <a:off x="4317929" y="2423"/>
          <a:ext cx="2124519" cy="1228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08" tIns="130008" rIns="130008" bIns="13000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1 in 25 five year olds</a:t>
          </a:r>
          <a:endParaRPr lang="en-US" sz="1500" kern="1200"/>
        </a:p>
      </dsp:txBody>
      <dsp:txXfrm>
        <a:off x="4317929" y="2423"/>
        <a:ext cx="2124519" cy="1228422"/>
      </dsp:txXfrm>
    </dsp:sp>
    <dsp:sp modelId="{97F20D95-4A89-4FB4-B157-022D8DA49A2C}">
      <dsp:nvSpPr>
        <dsp:cNvPr id="0" name=""/>
        <dsp:cNvSpPr/>
      </dsp:nvSpPr>
      <dsp:spPr>
        <a:xfrm>
          <a:off x="0" y="1537951"/>
          <a:ext cx="6442449" cy="12284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04552-6EC1-4C2D-99F0-36C560B034B4}">
      <dsp:nvSpPr>
        <dsp:cNvPr id="0" name=""/>
        <dsp:cNvSpPr/>
      </dsp:nvSpPr>
      <dsp:spPr>
        <a:xfrm>
          <a:off x="46530" y="3407379"/>
          <a:ext cx="791124" cy="6052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13B13-BE1A-499B-AF1C-8876A11EC612}">
      <dsp:nvSpPr>
        <dsp:cNvPr id="0" name=""/>
        <dsp:cNvSpPr/>
      </dsp:nvSpPr>
      <dsp:spPr>
        <a:xfrm>
          <a:off x="1418827" y="1537951"/>
          <a:ext cx="2899102" cy="1228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08" tIns="130008" rIns="130008" bIns="130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b="1" kern="1200"/>
            <a:t>Constipation</a:t>
          </a:r>
          <a:endParaRPr lang="en-US" sz="2200" kern="1200"/>
        </a:p>
      </dsp:txBody>
      <dsp:txXfrm>
        <a:off x="1418827" y="1537951"/>
        <a:ext cx="2899102" cy="1228422"/>
      </dsp:txXfrm>
    </dsp:sp>
    <dsp:sp modelId="{1FDC3DBA-11D7-4FB3-B99B-7B030E0C1A72}">
      <dsp:nvSpPr>
        <dsp:cNvPr id="0" name=""/>
        <dsp:cNvSpPr/>
      </dsp:nvSpPr>
      <dsp:spPr>
        <a:xfrm>
          <a:off x="4317929" y="1537951"/>
          <a:ext cx="2124519" cy="1228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08" tIns="130008" rIns="130008" bIns="13000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Approx 10-30% children</a:t>
          </a:r>
          <a:endParaRPr lang="en-US" sz="150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/>
            <a:t>Soiling 1 in 30 five </a:t>
          </a:r>
          <a:r>
            <a:rPr lang="en-AU" sz="1500" kern="1200" dirty="0" err="1"/>
            <a:t>yr</a:t>
          </a:r>
          <a:r>
            <a:rPr lang="en-AU" sz="1500" kern="1200" dirty="0"/>
            <a:t> old</a:t>
          </a:r>
          <a:endParaRPr lang="en-US" sz="1500" kern="1200" dirty="0"/>
        </a:p>
      </dsp:txBody>
      <dsp:txXfrm>
        <a:off x="4317929" y="1537951"/>
        <a:ext cx="2124519" cy="1228422"/>
      </dsp:txXfrm>
    </dsp:sp>
    <dsp:sp modelId="{BA9A9B0A-6715-4070-8441-85851926E12B}">
      <dsp:nvSpPr>
        <dsp:cNvPr id="0" name=""/>
        <dsp:cNvSpPr/>
      </dsp:nvSpPr>
      <dsp:spPr>
        <a:xfrm>
          <a:off x="0" y="3073479"/>
          <a:ext cx="6442449" cy="12284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FB123-DE60-4C76-8809-73E199130916}">
      <dsp:nvSpPr>
        <dsp:cNvPr id="0" name=""/>
        <dsp:cNvSpPr/>
      </dsp:nvSpPr>
      <dsp:spPr>
        <a:xfrm>
          <a:off x="394427" y="1826262"/>
          <a:ext cx="675632" cy="6756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D2201-AB52-4C82-975A-8D35E1831695}">
      <dsp:nvSpPr>
        <dsp:cNvPr id="0" name=""/>
        <dsp:cNvSpPr/>
      </dsp:nvSpPr>
      <dsp:spPr>
        <a:xfrm>
          <a:off x="1418827" y="3073479"/>
          <a:ext cx="2899102" cy="1228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08" tIns="130008" rIns="130008" bIns="130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b="1" kern="1200"/>
            <a:t>Faecal incontinence</a:t>
          </a:r>
          <a:endParaRPr lang="en-US" sz="2200" kern="1200"/>
        </a:p>
      </dsp:txBody>
      <dsp:txXfrm>
        <a:off x="1418827" y="3073479"/>
        <a:ext cx="2899102" cy="1228422"/>
      </dsp:txXfrm>
    </dsp:sp>
    <dsp:sp modelId="{BBE40AAC-66D1-4D42-A324-F25F8924477D}">
      <dsp:nvSpPr>
        <dsp:cNvPr id="0" name=""/>
        <dsp:cNvSpPr/>
      </dsp:nvSpPr>
      <dsp:spPr>
        <a:xfrm>
          <a:off x="4317929" y="3073479"/>
          <a:ext cx="2124519" cy="1228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08" tIns="130008" rIns="130008" bIns="13000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4% 5-6yrs, </a:t>
          </a:r>
          <a:endParaRPr lang="en-US" sz="150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1.6% 11-12yrs</a:t>
          </a:r>
          <a:endParaRPr lang="en-US" sz="1500" kern="1200"/>
        </a:p>
      </dsp:txBody>
      <dsp:txXfrm>
        <a:off x="4317929" y="3073479"/>
        <a:ext cx="2124519" cy="1228422"/>
      </dsp:txXfrm>
    </dsp:sp>
    <dsp:sp modelId="{F4F6FA84-69B3-4921-861B-60627453F236}">
      <dsp:nvSpPr>
        <dsp:cNvPr id="0" name=""/>
        <dsp:cNvSpPr/>
      </dsp:nvSpPr>
      <dsp:spPr>
        <a:xfrm>
          <a:off x="0" y="4609007"/>
          <a:ext cx="6442449" cy="12284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14516-B20E-4E00-981F-7DD32308270D}">
      <dsp:nvSpPr>
        <dsp:cNvPr id="0" name=""/>
        <dsp:cNvSpPr/>
      </dsp:nvSpPr>
      <dsp:spPr>
        <a:xfrm>
          <a:off x="371597" y="4885402"/>
          <a:ext cx="675632" cy="6756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D2AC9-C648-4EED-8A04-E589E81ECE41}">
      <dsp:nvSpPr>
        <dsp:cNvPr id="0" name=""/>
        <dsp:cNvSpPr/>
      </dsp:nvSpPr>
      <dsp:spPr>
        <a:xfrm>
          <a:off x="1418827" y="4609007"/>
          <a:ext cx="2899102" cy="1228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08" tIns="130008" rIns="130008" bIns="130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b="1" kern="1200"/>
            <a:t>Bedwetting (Nocturnal Enuresis)</a:t>
          </a:r>
          <a:endParaRPr lang="en-US" sz="2200" kern="1200"/>
        </a:p>
      </dsp:txBody>
      <dsp:txXfrm>
        <a:off x="1418827" y="4609007"/>
        <a:ext cx="2899102" cy="1228422"/>
      </dsp:txXfrm>
    </dsp:sp>
    <dsp:sp modelId="{A78B7232-DB0D-409A-8420-8A25A140E954}">
      <dsp:nvSpPr>
        <dsp:cNvPr id="0" name=""/>
        <dsp:cNvSpPr/>
      </dsp:nvSpPr>
      <dsp:spPr>
        <a:xfrm>
          <a:off x="4317929" y="4609007"/>
          <a:ext cx="2124519" cy="1228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08" tIns="130008" rIns="130008" bIns="13000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1 in 10 seven year olds</a:t>
          </a:r>
          <a:endParaRPr lang="en-US" sz="1500" kern="1200"/>
        </a:p>
      </dsp:txBody>
      <dsp:txXfrm>
        <a:off x="4317929" y="4609007"/>
        <a:ext cx="2124519" cy="12284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939D4-3051-46D7-B154-6E651D9A921C}">
      <dsp:nvSpPr>
        <dsp:cNvPr id="0" name=""/>
        <dsp:cNvSpPr/>
      </dsp:nvSpPr>
      <dsp:spPr>
        <a:xfrm>
          <a:off x="2586940" y="9"/>
          <a:ext cx="2882298" cy="2882298"/>
        </a:xfrm>
        <a:prstGeom prst="ellipse">
          <a:avLst/>
        </a:prstGeom>
        <a:solidFill>
          <a:srgbClr val="7030A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/>
            <a:t>Child</a:t>
          </a:r>
          <a:endParaRPr lang="en-US" sz="2600" kern="1200" dirty="0"/>
        </a:p>
      </dsp:txBody>
      <dsp:txXfrm>
        <a:off x="2971246" y="504411"/>
        <a:ext cx="2113685" cy="1297034"/>
      </dsp:txXfrm>
    </dsp:sp>
    <dsp:sp modelId="{307BEA28-41BA-4B7A-A107-B8BBC7B9DC0F}">
      <dsp:nvSpPr>
        <dsp:cNvPr id="0" name=""/>
        <dsp:cNvSpPr/>
      </dsp:nvSpPr>
      <dsp:spPr>
        <a:xfrm>
          <a:off x="3650777" y="1684136"/>
          <a:ext cx="2882298" cy="2882298"/>
        </a:xfrm>
        <a:prstGeom prst="ellipse">
          <a:avLst/>
        </a:prstGeom>
        <a:solidFill>
          <a:srgbClr val="92D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/>
            <a:t>Environment</a:t>
          </a:r>
          <a:endParaRPr lang="en-US" sz="2600" kern="1200" dirty="0"/>
        </a:p>
      </dsp:txBody>
      <dsp:txXfrm>
        <a:off x="4532280" y="2428730"/>
        <a:ext cx="1729379" cy="1585264"/>
      </dsp:txXfrm>
    </dsp:sp>
    <dsp:sp modelId="{DA3B7044-EC94-440C-95FD-79BCD00EB145}">
      <dsp:nvSpPr>
        <dsp:cNvPr id="0" name=""/>
        <dsp:cNvSpPr/>
      </dsp:nvSpPr>
      <dsp:spPr>
        <a:xfrm>
          <a:off x="1417120" y="1669667"/>
          <a:ext cx="2882298" cy="2882298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/>
            <a:t>Parent</a:t>
          </a:r>
          <a:endParaRPr lang="en-US" sz="2600" kern="1200" dirty="0"/>
        </a:p>
      </dsp:txBody>
      <dsp:txXfrm>
        <a:off x="1688537" y="2414261"/>
        <a:ext cx="1729379" cy="15852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57B75-CF3D-40C2-851D-0ABEC1365147}">
      <dsp:nvSpPr>
        <dsp:cNvPr id="0" name=""/>
        <dsp:cNvSpPr/>
      </dsp:nvSpPr>
      <dsp:spPr>
        <a:xfrm>
          <a:off x="2880042" y="80001"/>
          <a:ext cx="3840057" cy="384005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400" kern="1200" dirty="0"/>
            <a:t>Person</a:t>
          </a:r>
        </a:p>
      </dsp:txBody>
      <dsp:txXfrm>
        <a:off x="3392050" y="752011"/>
        <a:ext cx="2816041" cy="1728025"/>
      </dsp:txXfrm>
    </dsp:sp>
    <dsp:sp modelId="{8DB2EC71-8C92-4E22-B4BC-3975F700147D}">
      <dsp:nvSpPr>
        <dsp:cNvPr id="0" name=""/>
        <dsp:cNvSpPr/>
      </dsp:nvSpPr>
      <dsp:spPr>
        <a:xfrm>
          <a:off x="4265663" y="2480036"/>
          <a:ext cx="3840057" cy="3840057"/>
        </a:xfrm>
        <a:prstGeom prst="ellipse">
          <a:avLst/>
        </a:prstGeom>
        <a:solidFill>
          <a:schemeClr val="accent2">
            <a:alpha val="50000"/>
            <a:hueOff val="2899669"/>
            <a:satOff val="27679"/>
            <a:lumOff val="-2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400" kern="1200" dirty="0"/>
            <a:t>Environment</a:t>
          </a:r>
        </a:p>
      </dsp:txBody>
      <dsp:txXfrm>
        <a:off x="5440080" y="3472051"/>
        <a:ext cx="2304034" cy="2112031"/>
      </dsp:txXfrm>
    </dsp:sp>
    <dsp:sp modelId="{FA64810E-E0F6-4352-B02F-FAA417717494}">
      <dsp:nvSpPr>
        <dsp:cNvPr id="0" name=""/>
        <dsp:cNvSpPr/>
      </dsp:nvSpPr>
      <dsp:spPr>
        <a:xfrm>
          <a:off x="1494421" y="2480036"/>
          <a:ext cx="3840057" cy="3840057"/>
        </a:xfrm>
        <a:prstGeom prst="ellipse">
          <a:avLst/>
        </a:prstGeom>
        <a:solidFill>
          <a:schemeClr val="accent2">
            <a:alpha val="50000"/>
            <a:hueOff val="5799338"/>
            <a:satOff val="55358"/>
            <a:lumOff val="-5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400" kern="1200" dirty="0"/>
            <a:t>Occupation</a:t>
          </a:r>
        </a:p>
      </dsp:txBody>
      <dsp:txXfrm>
        <a:off x="1856027" y="3472051"/>
        <a:ext cx="2304034" cy="2112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6EA04-6500-D14B-894E-26A8F22A2E1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70C7D-0BFC-104A-BF7E-7E89A3A1E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OT </a:t>
            </a:r>
            <a:r>
              <a:rPr lang="en-AU" dirty="0" err="1"/>
              <a:t>persepective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0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Withholding</a:t>
            </a:r>
          </a:p>
          <a:p>
            <a:r>
              <a:rPr lang="en-AU" dirty="0"/>
              <a:t>Dislikes sensation passing stool</a:t>
            </a:r>
          </a:p>
          <a:p>
            <a:r>
              <a:rPr lang="en-AU" dirty="0"/>
              <a:t>Not sitting long enough</a:t>
            </a:r>
          </a:p>
          <a:p>
            <a:r>
              <a:rPr lang="en-AU" dirty="0"/>
              <a:t>Insufficient fluid intake</a:t>
            </a:r>
          </a:p>
          <a:p>
            <a:r>
              <a:rPr lang="en-AU" dirty="0"/>
              <a:t>Restrictive eating practices</a:t>
            </a:r>
          </a:p>
          <a:p>
            <a:r>
              <a:rPr lang="en-AU" dirty="0"/>
              <a:t>Environment</a:t>
            </a:r>
          </a:p>
          <a:p>
            <a:r>
              <a:rPr lang="en-AU" dirty="0"/>
              <a:t>Change in routine</a:t>
            </a:r>
          </a:p>
          <a:p>
            <a:r>
              <a:rPr lang="en-AU" dirty="0"/>
              <a:t>Low muscle tone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D5B2D-CC59-4F0E-9560-02906058D9B6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052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Withholding</a:t>
            </a:r>
          </a:p>
          <a:p>
            <a:r>
              <a:rPr lang="en-AU" dirty="0"/>
              <a:t>Dislikes sensation passing stool</a:t>
            </a:r>
          </a:p>
          <a:p>
            <a:r>
              <a:rPr lang="en-AU" dirty="0"/>
              <a:t>Not sitting long enough</a:t>
            </a:r>
          </a:p>
          <a:p>
            <a:r>
              <a:rPr lang="en-AU" dirty="0"/>
              <a:t>Insufficient fluid intake</a:t>
            </a:r>
          </a:p>
          <a:p>
            <a:r>
              <a:rPr lang="en-AU" dirty="0"/>
              <a:t>Restrictive eating practices</a:t>
            </a:r>
          </a:p>
          <a:p>
            <a:r>
              <a:rPr lang="en-AU" dirty="0"/>
              <a:t>Environment</a:t>
            </a:r>
          </a:p>
          <a:p>
            <a:r>
              <a:rPr lang="en-AU" dirty="0"/>
              <a:t>Change in routine</a:t>
            </a:r>
          </a:p>
          <a:p>
            <a:r>
              <a:rPr lang="en-AU" dirty="0"/>
              <a:t>Low muscle tone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D5B2D-CC59-4F0E-9560-02906058D9B6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552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/>
              <a:t>Withholding</a:t>
            </a:r>
          </a:p>
          <a:p>
            <a:r>
              <a:rPr lang="en-AU" sz="1200" dirty="0"/>
              <a:t>Dislikes sensation passing stool</a:t>
            </a:r>
          </a:p>
          <a:p>
            <a:r>
              <a:rPr lang="en-AU" sz="1200" dirty="0"/>
              <a:t>Not sitting long enough</a:t>
            </a:r>
          </a:p>
          <a:p>
            <a:r>
              <a:rPr lang="en-AU" sz="1200" dirty="0"/>
              <a:t>Insufficient fluid intake</a:t>
            </a:r>
          </a:p>
          <a:p>
            <a:r>
              <a:rPr lang="en-AU" sz="1200" dirty="0"/>
              <a:t>Restrictive eating practices</a:t>
            </a:r>
          </a:p>
          <a:p>
            <a:r>
              <a:rPr lang="en-AU" sz="1200" dirty="0"/>
              <a:t>Environment</a:t>
            </a:r>
          </a:p>
          <a:p>
            <a:r>
              <a:rPr lang="en-AU" sz="1200" dirty="0"/>
              <a:t>Change in routine</a:t>
            </a:r>
          </a:p>
          <a:p>
            <a:r>
              <a:rPr lang="en-AU" sz="1200" dirty="0"/>
              <a:t>Low muscle tone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06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Withholding</a:t>
            </a:r>
          </a:p>
          <a:p>
            <a:r>
              <a:rPr lang="en-AU" dirty="0"/>
              <a:t>Dislikes sensation passing stool</a:t>
            </a:r>
          </a:p>
          <a:p>
            <a:r>
              <a:rPr lang="en-AU" dirty="0"/>
              <a:t>Not sitting long enough</a:t>
            </a:r>
          </a:p>
          <a:p>
            <a:r>
              <a:rPr lang="en-AU" dirty="0"/>
              <a:t>Insufficient fluid intake</a:t>
            </a:r>
          </a:p>
          <a:p>
            <a:r>
              <a:rPr lang="en-AU" dirty="0"/>
              <a:t>Restrictive eating practices</a:t>
            </a:r>
          </a:p>
          <a:p>
            <a:r>
              <a:rPr lang="en-AU" dirty="0"/>
              <a:t>Environment</a:t>
            </a:r>
          </a:p>
          <a:p>
            <a:r>
              <a:rPr lang="en-AU" dirty="0"/>
              <a:t>Change in routine</a:t>
            </a:r>
          </a:p>
          <a:p>
            <a:r>
              <a:rPr lang="en-AU" dirty="0"/>
              <a:t>Low muscle tone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D5B2D-CC59-4F0E-9560-02906058D9B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56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29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Walitlist</a:t>
            </a:r>
            <a:r>
              <a:rPr lang="en-AU" dirty="0"/>
              <a:t> times are dependent on clinic. </a:t>
            </a:r>
          </a:p>
          <a:p>
            <a:r>
              <a:rPr lang="en-AU" dirty="0"/>
              <a:t>If client is willing to travel for services – put this on the application form</a:t>
            </a:r>
          </a:p>
          <a:p>
            <a:r>
              <a:rPr lang="en-AU" dirty="0"/>
              <a:t>Share and cross-refer clients, consult with other disciplines within and outside of continence (billable)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74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We may forward your query to admin team, unless it is a specific, clinical  enquiry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25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9411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Why client is often not there. Differentiate between disability v. neurotypical</a:t>
            </a:r>
          </a:p>
          <a:p>
            <a:r>
              <a:rPr lang="en-AU" dirty="0"/>
              <a:t>Individualised assessment</a:t>
            </a:r>
          </a:p>
          <a:p>
            <a:r>
              <a:rPr lang="en-AU" dirty="0"/>
              <a:t>Initial – 1.5hrs via phone or video plus follow up email with bowel/bladder diaries and any other information needed (story)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2765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Tabitha</a:t>
            </a:r>
          </a:p>
          <a:p>
            <a:r>
              <a:rPr lang="en-AU" dirty="0"/>
              <a:t>-Wide range of clinical assessments combined</a:t>
            </a:r>
            <a:r>
              <a:rPr lang="en-AU" baseline="0" dirty="0"/>
              <a:t> with observation to increase validity</a:t>
            </a:r>
          </a:p>
          <a:p>
            <a:r>
              <a:rPr lang="en-AU" baseline="0" dirty="0"/>
              <a:t>-Not all clinical assessments completed due to a range of client factors – behaviour, sensory preferences, communication difficulties</a:t>
            </a:r>
          </a:p>
          <a:p>
            <a:r>
              <a:rPr lang="en-AU" dirty="0"/>
              <a:t>Clinic – 1 hr in clinic</a:t>
            </a:r>
          </a:p>
          <a:p>
            <a:r>
              <a:rPr lang="en-AU" dirty="0"/>
              <a:t>-Real time ultrasound</a:t>
            </a:r>
          </a:p>
          <a:p>
            <a:r>
              <a:rPr lang="en-AU" dirty="0"/>
              <a:t>-Pre and post void residual </a:t>
            </a:r>
          </a:p>
          <a:p>
            <a:r>
              <a:rPr lang="en-AU" dirty="0"/>
              <a:t>GP/Urologist/gastro liaison – 30 minutes</a:t>
            </a:r>
          </a:p>
          <a:p>
            <a:pPr lvl="1"/>
            <a:r>
              <a:rPr lang="en-AU" altLang="en-US" sz="1200" dirty="0"/>
              <a:t>Rectal crescent measurement</a:t>
            </a:r>
          </a:p>
          <a:p>
            <a:pPr lvl="1"/>
            <a:r>
              <a:rPr lang="en-AU" altLang="en-US" sz="1200" dirty="0"/>
              <a:t>Pre void volume and post void residual</a:t>
            </a:r>
          </a:p>
          <a:p>
            <a:pPr lvl="1"/>
            <a:r>
              <a:rPr lang="en-AU" altLang="en-US" sz="1200" dirty="0"/>
              <a:t>Uroflowmetry and Urinalysis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580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Tricky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36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Stoccato</a:t>
            </a:r>
            <a:r>
              <a:rPr lang="en-AU" dirty="0"/>
              <a:t> flow which may indicate</a:t>
            </a:r>
            <a:r>
              <a:rPr lang="en-AU" baseline="0" dirty="0"/>
              <a:t> pelvic floor muscle </a:t>
            </a:r>
            <a:r>
              <a:rPr lang="en-AU" baseline="0" dirty="0" err="1"/>
              <a:t>dyssinergia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0528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-Not all clients will need/want home visits – this is based on clinical need and availability</a:t>
            </a:r>
          </a:p>
          <a:p>
            <a:r>
              <a:rPr lang="en-AU" dirty="0"/>
              <a:t>-Bowel diaries</a:t>
            </a:r>
          </a:p>
          <a:p>
            <a:r>
              <a:rPr lang="en-AU" dirty="0"/>
              <a:t>-Intervention at this time – take photos for stories, play with dolls, desensitisation </a:t>
            </a:r>
          </a:p>
          <a:p>
            <a:r>
              <a:rPr lang="en-AU" dirty="0"/>
              <a:t>Wiping/hand washing/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7260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Tabitha – 5 minutes</a:t>
            </a:r>
          </a:p>
          <a:p>
            <a:r>
              <a:rPr lang="en-AU" dirty="0"/>
              <a:t>-If client is not attending school, can </a:t>
            </a:r>
            <a:r>
              <a:rPr lang="en-AU" baseline="0" dirty="0"/>
              <a:t>attend day care</a:t>
            </a:r>
          </a:p>
          <a:p>
            <a:r>
              <a:rPr lang="en-AU" baseline="0" dirty="0"/>
              <a:t>-Success due to structured environment and number of staff  to implement programme this often has positive flow on effect to home</a:t>
            </a:r>
          </a:p>
          <a:p>
            <a:r>
              <a:rPr lang="en-AU" baseline="0" dirty="0"/>
              <a:t>-Often phone call done prior to going to school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351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en-AU" sz="2500" dirty="0">
                <a:latin typeface="+mn-lt"/>
              </a:rPr>
              <a:t>Mum/Dad/carer is no longer prompting them</a:t>
            </a:r>
          </a:p>
          <a:p>
            <a:pPr lvl="1">
              <a:spcBef>
                <a:spcPts val="0"/>
              </a:spcBef>
            </a:pPr>
            <a:r>
              <a:rPr lang="en-AU" sz="2500" dirty="0">
                <a:latin typeface="+mn-lt"/>
              </a:rPr>
              <a:t>Reduced access to water bottle</a:t>
            </a:r>
          </a:p>
          <a:p>
            <a:pPr lvl="1">
              <a:spcBef>
                <a:spcPts val="0"/>
              </a:spcBef>
            </a:pPr>
            <a:r>
              <a:rPr lang="en-AU" sz="2500" dirty="0">
                <a:latin typeface="+mn-lt"/>
              </a:rPr>
              <a:t>Noises, sounds people ++</a:t>
            </a:r>
          </a:p>
          <a:p>
            <a:pPr lvl="1">
              <a:spcBef>
                <a:spcPts val="0"/>
              </a:spcBef>
            </a:pPr>
            <a:r>
              <a:rPr lang="en-AU" sz="2500" dirty="0">
                <a:latin typeface="+mn-lt"/>
              </a:rPr>
              <a:t>New relationships/rules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500" dirty="0"/>
              <a:t>especially toilet/bathroom</a:t>
            </a:r>
          </a:p>
          <a:p>
            <a:pPr lvl="1">
              <a:spcBef>
                <a:spcPts val="0"/>
              </a:spcBef>
            </a:pPr>
            <a:endParaRPr lang="en-AU" sz="2500" dirty="0">
              <a:latin typeface="+mn-lt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D5B2D-CC59-4F0E-9560-02906058D9B6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088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Catheters, </a:t>
            </a:r>
            <a:r>
              <a:rPr lang="en-AU" dirty="0" err="1"/>
              <a:t>peristeen</a:t>
            </a:r>
            <a:r>
              <a:rPr lang="en-AU" dirty="0"/>
              <a:t>, </a:t>
            </a:r>
            <a:r>
              <a:rPr lang="en-AU" dirty="0" err="1"/>
              <a:t>uridomes</a:t>
            </a:r>
            <a:r>
              <a:rPr lang="en-AU" dirty="0"/>
              <a:t>, pads, reusable products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9348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Service delivery</a:t>
            </a:r>
          </a:p>
          <a:p>
            <a:r>
              <a:rPr lang="en-AU" dirty="0"/>
              <a:t>MHEALS</a:t>
            </a:r>
          </a:p>
          <a:p>
            <a:r>
              <a:rPr lang="en-AU" dirty="0"/>
              <a:t>Communication systems, oral-motor skills</a:t>
            </a:r>
          </a:p>
          <a:p>
            <a:r>
              <a:rPr lang="en-AU" dirty="0"/>
              <a:t>Home modifications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9347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/>
              <a:t>no longer requires help or supervision to use the toilet or potty</a:t>
            </a:r>
          </a:p>
          <a:p>
            <a:r>
              <a:rPr lang="en-AU" sz="1200" dirty="0"/>
              <a:t>aware of the need to go </a:t>
            </a:r>
          </a:p>
          <a:p>
            <a:r>
              <a:rPr lang="en-AU" sz="1200" dirty="0"/>
              <a:t>can remain clean and dry in between times</a:t>
            </a:r>
          </a:p>
          <a:p>
            <a:endParaRPr lang="en-AU" sz="1200" dirty="0"/>
          </a:p>
          <a:p>
            <a:r>
              <a:rPr lang="en-AU" sz="1200" dirty="0"/>
              <a:t>Timed toileting – functional?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1568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-covid toilet training – just tell everyone you’re sick a</a:t>
            </a:r>
          </a:p>
          <a:p>
            <a:endParaRPr lang="en-AU" dirty="0"/>
          </a:p>
          <a:p>
            <a:r>
              <a:rPr lang="en-AU" sz="2362" dirty="0"/>
              <a:t>When it is an easy time for ALL</a:t>
            </a:r>
          </a:p>
          <a:p>
            <a:r>
              <a:rPr lang="en-AU" sz="2362" dirty="0"/>
              <a:t>Warm weather for no nappy time</a:t>
            </a:r>
          </a:p>
          <a:p>
            <a:r>
              <a:rPr lang="en-AU" sz="2362" dirty="0"/>
              <a:t>Avoid times of change (house move or baby)</a:t>
            </a:r>
          </a:p>
          <a:p>
            <a:r>
              <a:rPr lang="en-AU" sz="2362" dirty="0"/>
              <a:t>Try to start when routine consistent for a few consecutive days</a:t>
            </a:r>
          </a:p>
          <a:p>
            <a:r>
              <a:rPr lang="en-AU" sz="2362" dirty="0"/>
              <a:t>Have all equipment prepared before you start: </a:t>
            </a:r>
          </a:p>
          <a:p>
            <a:pPr lvl="1"/>
            <a:r>
              <a:rPr lang="en-AU" sz="2126" dirty="0"/>
              <a:t>underwear, </a:t>
            </a:r>
          </a:p>
          <a:p>
            <a:pPr lvl="1"/>
            <a:r>
              <a:rPr lang="en-AU" sz="2126" dirty="0"/>
              <a:t>rewards, </a:t>
            </a:r>
          </a:p>
          <a:p>
            <a:pPr lvl="1"/>
            <a:r>
              <a:rPr lang="en-AU" sz="2126" dirty="0"/>
              <a:t>toilet step and seat, </a:t>
            </a:r>
          </a:p>
          <a:p>
            <a:pPr lvl="1"/>
            <a:r>
              <a:rPr lang="en-AU" sz="2126" dirty="0"/>
              <a:t>communication aids</a:t>
            </a:r>
          </a:p>
          <a:p>
            <a:r>
              <a:rPr lang="en-AU" dirty="0" err="1"/>
              <a:t>nd</a:t>
            </a:r>
            <a:r>
              <a:rPr lang="en-AU" dirty="0"/>
              <a:t> stay home and toilet train!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61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52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3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354"/>
              </a:spcAft>
              <a:buNone/>
            </a:pPr>
            <a:r>
              <a:rPr lang="en-AU" sz="1400" dirty="0">
                <a:solidFill>
                  <a:prstClr val="black"/>
                </a:solidFill>
              </a:rPr>
              <a:t>1-2 years</a:t>
            </a:r>
          </a:p>
          <a:p>
            <a:pPr>
              <a:spcBef>
                <a:spcPts val="0"/>
              </a:spcBef>
              <a:spcAft>
                <a:spcPts val="354"/>
              </a:spcAft>
            </a:pPr>
            <a:r>
              <a:rPr lang="en-AU" sz="1200" dirty="0">
                <a:solidFill>
                  <a:prstClr val="black"/>
                </a:solidFill>
              </a:rPr>
              <a:t>Develop conscious sensation of bladder</a:t>
            </a:r>
          </a:p>
          <a:p>
            <a:pPr>
              <a:spcBef>
                <a:spcPts val="0"/>
              </a:spcBef>
              <a:spcAft>
                <a:spcPts val="354"/>
              </a:spcAft>
            </a:pPr>
            <a:r>
              <a:rPr lang="en-AU" sz="1200" dirty="0">
                <a:solidFill>
                  <a:prstClr val="black"/>
                </a:solidFill>
              </a:rPr>
              <a:t>Ability to override reflexes</a:t>
            </a:r>
          </a:p>
          <a:p>
            <a:pPr marL="0" indent="0">
              <a:spcBef>
                <a:spcPts val="0"/>
              </a:spcBef>
              <a:spcAft>
                <a:spcPts val="354"/>
              </a:spcAft>
              <a:buNone/>
            </a:pPr>
            <a:r>
              <a:rPr lang="en-AU" sz="1400" dirty="0">
                <a:solidFill>
                  <a:prstClr val="black"/>
                </a:solidFill>
              </a:rPr>
              <a:t>2 - 3 years: ability to</a:t>
            </a:r>
          </a:p>
          <a:p>
            <a:pPr>
              <a:spcBef>
                <a:spcPts val="0"/>
              </a:spcBef>
              <a:spcAft>
                <a:spcPts val="354"/>
              </a:spcAft>
            </a:pPr>
            <a:r>
              <a:rPr lang="en-AU" sz="1200" dirty="0">
                <a:solidFill>
                  <a:prstClr val="black"/>
                </a:solidFill>
              </a:rPr>
              <a:t>Void at any bladder volume</a:t>
            </a:r>
          </a:p>
          <a:p>
            <a:pPr>
              <a:spcBef>
                <a:spcPts val="0"/>
              </a:spcBef>
              <a:spcAft>
                <a:spcPts val="354"/>
              </a:spcAft>
            </a:pPr>
            <a:r>
              <a:rPr lang="en-AU" sz="1200" dirty="0">
                <a:solidFill>
                  <a:prstClr val="black"/>
                </a:solidFill>
              </a:rPr>
              <a:t>Stop urination at any time</a:t>
            </a:r>
          </a:p>
          <a:p>
            <a:pPr>
              <a:spcBef>
                <a:spcPts val="0"/>
              </a:spcBef>
              <a:spcAft>
                <a:spcPts val="354"/>
              </a:spcAft>
            </a:pPr>
            <a:r>
              <a:rPr lang="en-AU" sz="1200" dirty="0">
                <a:solidFill>
                  <a:prstClr val="black"/>
                </a:solidFill>
              </a:rPr>
              <a:t>Completely empty the bladder</a:t>
            </a:r>
          </a:p>
          <a:p>
            <a:pPr marL="0" indent="0">
              <a:spcBef>
                <a:spcPts val="0"/>
              </a:spcBef>
              <a:spcAft>
                <a:spcPts val="354"/>
              </a:spcAft>
              <a:buNone/>
            </a:pPr>
            <a:r>
              <a:rPr lang="en-AU" sz="1400" dirty="0">
                <a:solidFill>
                  <a:prstClr val="black"/>
                </a:solidFill>
              </a:rPr>
              <a:t>4 years +: </a:t>
            </a:r>
          </a:p>
          <a:p>
            <a:pPr>
              <a:spcBef>
                <a:spcPts val="0"/>
              </a:spcBef>
              <a:spcAft>
                <a:spcPts val="354"/>
              </a:spcAft>
            </a:pPr>
            <a:r>
              <a:rPr lang="en-AU" sz="1200" dirty="0">
                <a:solidFill>
                  <a:prstClr val="black"/>
                </a:solidFill>
              </a:rPr>
              <a:t>Able to become dry at night</a:t>
            </a:r>
          </a:p>
          <a:p>
            <a:pPr marL="0" indent="0">
              <a:spcBef>
                <a:spcPts val="0"/>
              </a:spcBef>
              <a:spcAft>
                <a:spcPts val="354"/>
              </a:spcAft>
              <a:buNone/>
            </a:pPr>
            <a:r>
              <a:rPr lang="en-AU" sz="1400" dirty="0">
                <a:solidFill>
                  <a:prstClr val="black"/>
                </a:solidFill>
              </a:rPr>
              <a:t>8yrs +:</a:t>
            </a:r>
          </a:p>
          <a:p>
            <a:pPr>
              <a:spcBef>
                <a:spcPts val="0"/>
              </a:spcBef>
              <a:spcAft>
                <a:spcPts val="354"/>
              </a:spcAft>
            </a:pPr>
            <a:r>
              <a:rPr lang="en-AU" sz="1200" dirty="0">
                <a:solidFill>
                  <a:prstClr val="black"/>
                </a:solidFill>
              </a:rPr>
              <a:t>Bladder can hold 250ml urine</a:t>
            </a:r>
          </a:p>
          <a:p>
            <a:pPr>
              <a:spcBef>
                <a:spcPts val="0"/>
              </a:spcBef>
              <a:spcAft>
                <a:spcPts val="354"/>
              </a:spcAft>
            </a:pPr>
            <a:r>
              <a:rPr lang="en-AU" sz="1200" dirty="0">
                <a:solidFill>
                  <a:prstClr val="black"/>
                </a:solidFill>
              </a:rPr>
              <a:t>Urinate 4-6 times a day</a:t>
            </a:r>
          </a:p>
          <a:p>
            <a:pPr marL="0" indent="0">
              <a:spcBef>
                <a:spcPts val="0"/>
              </a:spcBef>
              <a:spcAft>
                <a:spcPts val="354"/>
              </a:spcAft>
              <a:buNone/>
            </a:pPr>
            <a:r>
              <a:rPr lang="en-AU" sz="1400" dirty="0">
                <a:solidFill>
                  <a:prstClr val="black"/>
                </a:solidFill>
              </a:rPr>
              <a:t>10yrs:</a:t>
            </a:r>
          </a:p>
          <a:p>
            <a:pPr>
              <a:spcBef>
                <a:spcPts val="0"/>
              </a:spcBef>
              <a:spcAft>
                <a:spcPts val="354"/>
              </a:spcAft>
            </a:pPr>
            <a:r>
              <a:rPr lang="en-AU" sz="1200" dirty="0">
                <a:solidFill>
                  <a:prstClr val="black"/>
                </a:solidFill>
              </a:rPr>
              <a:t>Adult functional capacity</a:t>
            </a:r>
            <a:endParaRPr lang="en-US" sz="1200" dirty="0">
              <a:solidFill>
                <a:prstClr val="black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20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Potty – ok</a:t>
            </a:r>
          </a:p>
          <a:p>
            <a:r>
              <a:rPr lang="en-AU" dirty="0"/>
              <a:t>decorations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66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3964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Bunnings, </a:t>
            </a:r>
            <a:r>
              <a:rPr lang="en-AU" dirty="0" err="1"/>
              <a:t>kmart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79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/>
              <a:t>Thighs well supported</a:t>
            </a:r>
          </a:p>
          <a:p>
            <a:r>
              <a:rPr lang="en-AU" sz="1200" dirty="0"/>
              <a:t>Knees higher than hips</a:t>
            </a:r>
          </a:p>
          <a:p>
            <a:r>
              <a:rPr lang="en-AU" sz="1200" dirty="0"/>
              <a:t>Feet wide apart</a:t>
            </a:r>
          </a:p>
          <a:p>
            <a:r>
              <a:rPr lang="en-AU" sz="1200" dirty="0"/>
              <a:t>Remove underwear or nappy from around ankles</a:t>
            </a:r>
          </a:p>
          <a:p>
            <a:r>
              <a:rPr lang="en-AU" sz="1200" dirty="0"/>
              <a:t>Leaning forward with a straight back</a:t>
            </a:r>
          </a:p>
          <a:p>
            <a:r>
              <a:rPr lang="en-AU" sz="1200" dirty="0"/>
              <a:t>Relaxed tummy</a:t>
            </a:r>
          </a:p>
          <a:p>
            <a:r>
              <a:rPr lang="en-AU" sz="1200" dirty="0"/>
              <a:t>No pushing or straining!!</a:t>
            </a:r>
          </a:p>
          <a:p>
            <a:endParaRPr lang="en-AU" sz="1200" dirty="0"/>
          </a:p>
          <a:p>
            <a:r>
              <a:rPr lang="en-AU" sz="1200" dirty="0"/>
              <a:t>Squatty potty video – how a unicorn changed the way I pooped!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D5B2D-CC59-4F0E-9560-02906058D9B6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1913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Break-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20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-model good toileting behaviour – open door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92026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Visual exchange communication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D5B2D-CC59-4F0E-9560-02906058D9B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112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15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61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37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AU" dirty="0"/>
              <a:t>Baby has no voluntary control over their wee – triggered by cold or touch</a:t>
            </a:r>
          </a:p>
          <a:p>
            <a:pPr eaLnBrk="1" hangingPunct="1">
              <a:spcBef>
                <a:spcPct val="0"/>
              </a:spcBef>
            </a:pPr>
            <a:r>
              <a:rPr lang="en-AU" dirty="0"/>
              <a:t>As humans get older they develop conscious control and ability to stop the flow of wee</a:t>
            </a:r>
          </a:p>
          <a:p>
            <a:pPr eaLnBrk="1" hangingPunct="1">
              <a:spcBef>
                <a:spcPct val="0"/>
              </a:spcBef>
            </a:pPr>
            <a:r>
              <a:rPr lang="en-AU" dirty="0"/>
              <a:t>But to have this control = need a fully intact nervous system, and awareness, plus large enough bladder capacity</a:t>
            </a:r>
          </a:p>
          <a:p>
            <a:pPr eaLnBrk="1" hangingPunct="1">
              <a:spcBef>
                <a:spcPct val="0"/>
              </a:spcBef>
            </a:pPr>
            <a:endParaRPr lang="en-AU" dirty="0"/>
          </a:p>
          <a:p>
            <a:pPr eaLnBrk="1" hangingPunct="1">
              <a:spcBef>
                <a:spcPct val="0"/>
              </a:spcBef>
            </a:pPr>
            <a:endParaRPr lang="en-AU" dirty="0"/>
          </a:p>
          <a:p>
            <a:pPr eaLnBrk="1" hangingPunct="1">
              <a:spcBef>
                <a:spcPct val="0"/>
              </a:spcBef>
            </a:pPr>
            <a:endParaRPr lang="en-AU" dirty="0"/>
          </a:p>
          <a:p>
            <a:pPr eaLnBrk="1" hangingPunct="1">
              <a:spcBef>
                <a:spcPct val="0"/>
              </a:spcBef>
            </a:pPr>
            <a:r>
              <a:rPr lang="en-AU" dirty="0"/>
              <a:t>Original notes**</a:t>
            </a:r>
          </a:p>
          <a:p>
            <a:pPr eaLnBrk="1" hangingPunct="1">
              <a:spcBef>
                <a:spcPct val="0"/>
              </a:spcBef>
            </a:pPr>
            <a:r>
              <a:rPr lang="en-AU" dirty="0"/>
              <a:t>Baby under non voluntary control – spinal reflexes, reflex voiding, cold or perineum stimulation. (changes of nappy)</a:t>
            </a:r>
          </a:p>
          <a:p>
            <a:pPr eaLnBrk="1" hangingPunct="1">
              <a:spcBef>
                <a:spcPct val="0"/>
              </a:spcBef>
            </a:pPr>
            <a:r>
              <a:rPr lang="en-AU" dirty="0"/>
              <a:t>Pathways for adult function – synaptic plasticity and frontal lobe inhibition</a:t>
            </a:r>
          </a:p>
          <a:p>
            <a:pPr eaLnBrk="1" hangingPunct="1">
              <a:spcBef>
                <a:spcPct val="0"/>
              </a:spcBef>
            </a:pPr>
            <a:r>
              <a:rPr lang="en-AU" dirty="0"/>
              <a:t>Continence requires intact nervous system, voluntary control over sphincters, cortical functioning to inhibit voiding and adequate bladder capacity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8371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702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Case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339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Case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395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Who has an NDIS plan?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2499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Travelling to Merredin and Albany</a:t>
            </a:r>
          </a:p>
          <a:p>
            <a:endParaRPr lang="en-AU" dirty="0"/>
          </a:p>
          <a:p>
            <a:r>
              <a:rPr lang="en-AU" dirty="0"/>
              <a:t>12 hours – </a:t>
            </a:r>
          </a:p>
          <a:p>
            <a:r>
              <a:rPr lang="en-AU" dirty="0"/>
              <a:t>Initial 1.5 plus follow up email/notes</a:t>
            </a:r>
          </a:p>
          <a:p>
            <a:r>
              <a:rPr lang="en-AU" dirty="0"/>
              <a:t>Clinic 1r plus notes</a:t>
            </a:r>
          </a:p>
          <a:p>
            <a:r>
              <a:rPr lang="en-AU" dirty="0"/>
              <a:t>GP letter 30</a:t>
            </a:r>
          </a:p>
          <a:p>
            <a:r>
              <a:rPr lang="en-AU" dirty="0"/>
              <a:t>Product ordering</a:t>
            </a:r>
          </a:p>
          <a:p>
            <a:r>
              <a:rPr lang="en-AU" dirty="0"/>
              <a:t>Individual toileting plan 30</a:t>
            </a:r>
          </a:p>
          <a:p>
            <a:r>
              <a:rPr lang="en-AU" dirty="0"/>
              <a:t>Reporting 1hr</a:t>
            </a:r>
          </a:p>
          <a:p>
            <a:r>
              <a:rPr lang="en-AU" dirty="0"/>
              <a:t>School visit – 1.5 (travel)</a:t>
            </a:r>
          </a:p>
          <a:p>
            <a:r>
              <a:rPr lang="en-AU" dirty="0"/>
              <a:t>Home 2 (travel)</a:t>
            </a:r>
          </a:p>
          <a:p>
            <a:r>
              <a:rPr lang="en-AU" dirty="0"/>
              <a:t>Consult with clinician 1hr (30 minutes each)</a:t>
            </a:r>
          </a:p>
          <a:p>
            <a:r>
              <a:rPr lang="en-AU" dirty="0"/>
              <a:t>Follow up clinic/teletherapy – 30-60 each</a:t>
            </a:r>
          </a:p>
          <a:p>
            <a:endParaRPr lang="en-AU" dirty="0"/>
          </a:p>
          <a:p>
            <a:r>
              <a:rPr lang="en-AU" dirty="0"/>
              <a:t>If a client comes with 3 hours – initial assessment, report only. </a:t>
            </a:r>
          </a:p>
          <a:p>
            <a:endParaRPr lang="en-AU" dirty="0"/>
          </a:p>
          <a:p>
            <a:r>
              <a:rPr lang="en-AU" dirty="0"/>
              <a:t>If they come with 5 hours, initial assessment, clinic and report only.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530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NDIS – cannot draw from core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686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63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70664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altLang="en-US" b="1" dirty="0"/>
              <a:t>PART 3: MY SUPPORTS</a:t>
            </a:r>
          </a:p>
          <a:p>
            <a:pPr>
              <a:defRPr/>
            </a:pPr>
            <a:r>
              <a:rPr lang="en-US" altLang="en-US" b="1" dirty="0"/>
              <a:t>- </a:t>
            </a:r>
            <a:r>
              <a:rPr lang="en-US" altLang="en-US" dirty="0"/>
              <a:t>Outlines family and friends, informal supports, services and community groups, community and mainstream</a:t>
            </a:r>
          </a:p>
          <a:p>
            <a:pPr>
              <a:defRPr/>
            </a:pPr>
            <a:r>
              <a:rPr lang="en-AU" altLang="en-US" dirty="0"/>
              <a:t> </a:t>
            </a:r>
          </a:p>
          <a:p>
            <a:pPr>
              <a:defRPr/>
            </a:pPr>
            <a:endParaRPr lang="en-AU" altLang="en-US" dirty="0"/>
          </a:p>
          <a:p>
            <a:pPr>
              <a:defRPr/>
            </a:pPr>
            <a:r>
              <a:rPr lang="en-AU" b="1" dirty="0"/>
              <a:t>Support Coordination</a:t>
            </a:r>
            <a:r>
              <a:rPr lang="en-AU" dirty="0"/>
              <a:t>:</a:t>
            </a:r>
          </a:p>
          <a:p>
            <a:pPr marL="171450" indent="-171450">
              <a:buFontTx/>
              <a:buChar char="-"/>
              <a:defRPr/>
            </a:pPr>
            <a:r>
              <a:rPr lang="en-AU" dirty="0"/>
              <a:t>TF is listed to deliver this support and we have some Family Connect Workers and clinicians who are delivering on this line item </a:t>
            </a:r>
            <a:r>
              <a:rPr lang="en-AU" i="1" dirty="0"/>
              <a:t>(depending on which level of support this is included as in the plan). </a:t>
            </a:r>
          </a:p>
          <a:p>
            <a:pPr marL="171450" indent="-171450">
              <a:buFontTx/>
              <a:buChar char="-"/>
              <a:defRPr/>
            </a:pPr>
            <a:r>
              <a:rPr lang="en-AU" dirty="0"/>
              <a:t>A Support Coordinator helps them to put a plan into action. It’s important that the Plan Co-ordinator builds a participants capacity and works alongside them to help them learn to monitor spending and monitor quality of services.</a:t>
            </a:r>
          </a:p>
          <a:p>
            <a:pPr marL="171450" indent="-171450">
              <a:buFontTx/>
              <a:buChar char="-"/>
              <a:defRPr/>
            </a:pPr>
            <a:r>
              <a:rPr lang="en-AU" dirty="0"/>
              <a:t>3 levels of support: Support Connection, Support Co-ordination and Specialist Support Co-ordination. </a:t>
            </a:r>
            <a:r>
              <a:rPr lang="en-AU" i="1" dirty="0">
                <a:solidFill>
                  <a:srgbClr val="FF0000"/>
                </a:solidFill>
              </a:rPr>
              <a:t>We are only delivering on the last two levels. All requests for involvement with this support need to come through a TL / Project Manager</a:t>
            </a:r>
          </a:p>
          <a:p>
            <a:pPr marL="171450" indent="-171450">
              <a:buFontTx/>
              <a:buChar char="-"/>
              <a:defRPr/>
            </a:pPr>
            <a:r>
              <a:rPr lang="en-AU" dirty="0"/>
              <a:t>The request for co-ordination will come from the Planner but as a result of a conversation with the participant and the planner.</a:t>
            </a:r>
          </a:p>
          <a:p>
            <a:pPr marL="171450" indent="-171450">
              <a:buFontTx/>
              <a:buChar char="-"/>
              <a:defRPr/>
            </a:pPr>
            <a:r>
              <a:rPr lang="en-AU" dirty="0"/>
              <a:t>The intent is always about capacity building and moving onto the next level of support until it is no longer needed.</a:t>
            </a:r>
          </a:p>
          <a:p>
            <a:pPr>
              <a:defRPr/>
            </a:pPr>
            <a:endParaRPr lang="en-AU" dirty="0"/>
          </a:p>
          <a:p>
            <a:pPr>
              <a:defRPr/>
            </a:pPr>
            <a:r>
              <a:rPr lang="en-AU" dirty="0"/>
              <a:t>Other external organisations:</a:t>
            </a:r>
          </a:p>
          <a:p>
            <a:pPr marL="171450" indent="-171450">
              <a:buFontTx/>
              <a:buChar char="-"/>
              <a:defRPr/>
            </a:pPr>
            <a:r>
              <a:rPr lang="en-AU" dirty="0"/>
              <a:t>Sharing with other orgs:</a:t>
            </a:r>
          </a:p>
          <a:p>
            <a:pPr marL="628650" lvl="1" indent="-171450">
              <a:buFontTx/>
              <a:buChar char="-"/>
              <a:defRPr/>
            </a:pPr>
            <a:r>
              <a:rPr lang="en-AU" dirty="0"/>
              <a:t>TD packages can be shared with other organisations, however an agreed on amount needs to be worked out with the families prior to service agreements being completed </a:t>
            </a:r>
          </a:p>
          <a:p>
            <a:pPr marL="628650" lvl="1" indent="-171450">
              <a:buFontTx/>
              <a:buChar char="-"/>
              <a:defRPr/>
            </a:pPr>
            <a:r>
              <a:rPr lang="en-AU" dirty="0"/>
              <a:t>Important for therapists to be clear if families are wanting us to deliver on supports they have not previously received from us </a:t>
            </a:r>
            <a:r>
              <a:rPr lang="en-AU" dirty="0" err="1"/>
              <a:t>ie</a:t>
            </a:r>
            <a:r>
              <a:rPr lang="en-AU" dirty="0"/>
              <a:t> psych</a:t>
            </a:r>
          </a:p>
          <a:p>
            <a:pPr marL="0" lvl="0" indent="0">
              <a:buFontTx/>
              <a:buNone/>
              <a:defRPr/>
            </a:pPr>
            <a:endParaRPr lang="en-AU" dirty="0"/>
          </a:p>
          <a:p>
            <a:pPr marL="0" lvl="0" indent="0">
              <a:buFontTx/>
              <a:buNone/>
              <a:defRPr/>
            </a:pPr>
            <a:r>
              <a:rPr lang="en-AU" dirty="0"/>
              <a:t>Specialist</a:t>
            </a:r>
            <a:r>
              <a:rPr lang="en-AU" baseline="0" dirty="0"/>
              <a:t> TF services to be discussed later.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67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7007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68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8322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/>
              <a:t>Bowel and bladder function of children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/>
              <a:t>When to be concerned/red flags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/>
              <a:t>Overview of Therapy Focus’ continence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/>
              <a:t>Toilet training best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/>
              <a:t>NDIS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200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69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868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Talk to any dietitian.</a:t>
            </a:r>
          </a:p>
          <a:p>
            <a:pPr marL="0" indent="0">
              <a:buNone/>
            </a:pPr>
            <a:r>
              <a:rPr lang="en-AU" dirty="0"/>
              <a:t> </a:t>
            </a:r>
            <a:r>
              <a:rPr lang="en-AU" sz="1200" dirty="0"/>
              <a:t>Most children should be refilling their drink bottle at least once a day </a:t>
            </a:r>
          </a:p>
          <a:p>
            <a:pPr marL="0" indent="0">
              <a:buNone/>
            </a:pPr>
            <a:r>
              <a:rPr lang="en-AU" sz="1200" dirty="0"/>
              <a:t>Many children fluid restrict at school to avoid the toilet</a:t>
            </a:r>
          </a:p>
          <a:p>
            <a:r>
              <a:rPr lang="en-AU" dirty="0"/>
              <a:t>They’ll recommend that instead of coffee you make sure that you’re well hydrated and will feel more energy with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54F8C-8475-4A0A-A35A-38CF2184CAE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8249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“how did that come out of that child?”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70C7D-0BFC-104A-BF7E-7E89A3A1EF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7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Not talking about bed-wetting today as it shouldn’t be an issue at school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D5B2D-CC59-4F0E-9560-02906058D9B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5532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Neurogenic bladder- Spina bifida, cerebral palsy.</a:t>
            </a:r>
          </a:p>
          <a:p>
            <a:r>
              <a:rPr lang="en-AU" dirty="0"/>
              <a:t>Withholding leads to constipation</a:t>
            </a:r>
          </a:p>
          <a:p>
            <a:r>
              <a:rPr lang="en-AU" dirty="0"/>
              <a:t>Hiding is often a sign of pain and withholding</a:t>
            </a:r>
          </a:p>
          <a:p>
            <a:r>
              <a:rPr lang="en-AU" dirty="0"/>
              <a:t>Embarrassment can lead to retention: Purposeful can lead to neurological.</a:t>
            </a:r>
          </a:p>
          <a:p>
            <a:r>
              <a:rPr lang="en-AU" dirty="0"/>
              <a:t>Toilet refusal</a:t>
            </a:r>
          </a:p>
          <a:p>
            <a:r>
              <a:rPr lang="en-AU" dirty="0"/>
              <a:t>Considerations for disabilities</a:t>
            </a:r>
          </a:p>
          <a:p>
            <a:r>
              <a:rPr lang="en-AU" dirty="0"/>
              <a:t> Anxiety, communication, dependent on others, cognitive ability, lack of understanding of task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D5B2D-CC59-4F0E-9560-02906058D9B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36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Functional – does not have organic cause – 95% - OFTEN see withholding behaviour, hiding, toilet refusal, embarrassment</a:t>
            </a:r>
          </a:p>
          <a:p>
            <a:endParaRPr lang="en-AU" dirty="0"/>
          </a:p>
          <a:p>
            <a:r>
              <a:rPr lang="en-AU" dirty="0"/>
              <a:t>Constipation can be 2</a:t>
            </a:r>
            <a:r>
              <a:rPr lang="en-AU" baseline="30000" dirty="0"/>
              <a:t>nd</a:t>
            </a:r>
            <a:r>
              <a:rPr lang="en-AU" dirty="0"/>
              <a:t> to organic cause in 5% cases (minority)</a:t>
            </a:r>
          </a:p>
          <a:p>
            <a:r>
              <a:rPr lang="en-AU" dirty="0"/>
              <a:t>These include:</a:t>
            </a:r>
          </a:p>
          <a:p>
            <a:r>
              <a:rPr lang="en-AU" dirty="0"/>
              <a:t>Congenital abnormalities – Anorectal malformations</a:t>
            </a:r>
          </a:p>
          <a:p>
            <a:r>
              <a:rPr lang="en-AU" dirty="0"/>
              <a:t>Neurogenic causes – spina bifida, CP, Muscular dystrophy</a:t>
            </a:r>
          </a:p>
          <a:p>
            <a:r>
              <a:rPr lang="en-AU" dirty="0"/>
              <a:t>Endocrine – hypothyroid, diabetes</a:t>
            </a:r>
          </a:p>
          <a:p>
            <a:r>
              <a:rPr lang="en-AU" dirty="0"/>
              <a:t>Cow’s milk </a:t>
            </a:r>
            <a:r>
              <a:rPr lang="en-AU" dirty="0" err="1"/>
              <a:t>intolerence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D5B2D-CC59-4F0E-9560-02906058D9B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036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020C19-9050-D74E-B5D1-8C2F66E7F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08"/>
            <a:ext cx="14400213" cy="80890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500" y="4975764"/>
            <a:ext cx="8980686" cy="1955486"/>
          </a:xfrm>
        </p:spPr>
        <p:txBody>
          <a:bodyPr>
            <a:normAutofit/>
          </a:bodyPr>
          <a:lstStyle>
            <a:lvl1pPr marL="0" indent="0" algn="l">
              <a:buNone/>
              <a:defRPr sz="3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92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676B8A69-11B4-2F40-8714-1E1B5E590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08"/>
            <a:ext cx="14400213" cy="8089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7740A-D004-404E-95D7-6DA7F17A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8" y="850281"/>
            <a:ext cx="12420600" cy="1049258"/>
          </a:xfrm>
        </p:spPr>
        <p:txBody>
          <a:bodyPr anchor="t">
            <a:normAutofit/>
          </a:bodyPr>
          <a:lstStyle>
            <a:lvl1pPr>
              <a:defRPr sz="34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1CC2C2-330E-ED4A-975E-8719F6C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90376E7-4B06-A145-8656-81189D7D2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0CF43E9-C254-415B-9297-3B0CCF13E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88" y="2400937"/>
            <a:ext cx="12420600" cy="473960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754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676B8A69-11B4-2F40-8714-1E1B5E590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08"/>
            <a:ext cx="14400213" cy="8089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7740A-D004-404E-95D7-6DA7F17A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8" y="850281"/>
            <a:ext cx="12420600" cy="1049258"/>
          </a:xfrm>
        </p:spPr>
        <p:txBody>
          <a:bodyPr anchor="t">
            <a:normAutofit/>
          </a:bodyPr>
          <a:lstStyle>
            <a:lvl1pPr>
              <a:defRPr sz="34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6B8E0-257E-D340-92A1-D0C043D31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88" y="2400937"/>
            <a:ext cx="6091237" cy="973137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2F7C-34EA-C048-8026-DDE3BE9F4F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92188" y="3532124"/>
            <a:ext cx="6091237" cy="381711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latin typeface="Calibri" panose="020F050202020403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Second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18E7A-9F0D-704C-B582-9BFA52FE6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89800" y="3532124"/>
            <a:ext cx="6122988" cy="3717020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1CC2C2-330E-ED4A-975E-8719F6C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90376E7-4B06-A145-8656-81189D7D2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5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676B8A69-11B4-2F40-8714-1E1B5E590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08"/>
            <a:ext cx="14400213" cy="8089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7740A-D004-404E-95D7-6DA7F17A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8" y="850281"/>
            <a:ext cx="12420600" cy="1049258"/>
          </a:xfrm>
        </p:spPr>
        <p:txBody>
          <a:bodyPr anchor="t">
            <a:normAutofit/>
          </a:bodyPr>
          <a:lstStyle>
            <a:lvl1pPr>
              <a:defRPr sz="34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6B8E0-257E-D340-92A1-D0C043D31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88" y="2400937"/>
            <a:ext cx="6091237" cy="973137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2F7C-34EA-C048-8026-DDE3BE9F4F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92188" y="3532124"/>
            <a:ext cx="6091237" cy="381711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latin typeface="Calibri" panose="020F050202020403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1CC2C2-330E-ED4A-975E-8719F6C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90376E7-4B06-A145-8656-81189D7D2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D63F40-B68C-FF42-A43E-798C24B766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1250" y="3067201"/>
            <a:ext cx="5946775" cy="3650592"/>
          </a:xfrm>
          <a:prstGeom prst="roundRect">
            <a:avLst>
              <a:gd name="adj" fmla="val 8211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6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B8A9-E922-3744-AC7E-D9FEA746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225" y="1325563"/>
            <a:ext cx="10799763" cy="2819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C228E-58AB-E441-96AB-EDA3A35BE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225" y="4254500"/>
            <a:ext cx="10799763" cy="19558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E36B9E9-B8E2-3745-81C0-BBAA16B52B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4400213" cy="8099425"/>
          </a:xfrm>
          <a:solidFill>
            <a:schemeClr val="bg2"/>
          </a:solidFill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3D3A3-2043-6E48-829D-A7F70ADE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fld id="{97705657-D449-0041-A684-2C6042365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3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91466752-9F8B-974D-B0C2-F74111A92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08"/>
            <a:ext cx="14400213" cy="8089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6C4A26-AD39-0646-BAB0-C8F230DCB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096" y="3398203"/>
            <a:ext cx="11831893" cy="2819400"/>
          </a:xfrm>
        </p:spPr>
        <p:txBody>
          <a:bodyPr anchor="t">
            <a:normAutofit/>
          </a:bodyPr>
          <a:lstStyle>
            <a:lvl1pPr algn="l">
              <a:defRPr sz="3400" b="1" i="0" cap="all" baseline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THIS IS A BREAK SLIDE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A779D-AD82-C146-B5A9-5FC80689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5F5E36D3-F711-F643-BDB7-F10D13C43E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7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11" y="1856104"/>
            <a:ext cx="12960192" cy="5085064"/>
          </a:xfrm>
        </p:spPr>
        <p:txBody>
          <a:bodyPr/>
          <a:lstStyle>
            <a:lvl1pPr>
              <a:spcAft>
                <a:spcPts val="709"/>
              </a:spcAft>
              <a:defRPr/>
            </a:lvl1pPr>
            <a:lvl2pPr>
              <a:spcAft>
                <a:spcPts val="709"/>
              </a:spcAft>
              <a:defRPr/>
            </a:lvl2pPr>
            <a:lvl3pPr>
              <a:spcAft>
                <a:spcPts val="709"/>
              </a:spcAft>
              <a:buFont typeface="Arial" pitchFamily="34" charset="0"/>
              <a:buChar char="•"/>
              <a:defRPr/>
            </a:lvl3pPr>
            <a:lvl4pPr>
              <a:spcAft>
                <a:spcPts val="709"/>
              </a:spcAft>
              <a:defRPr/>
            </a:lvl4pPr>
            <a:lvl5pPr>
              <a:spcAft>
                <a:spcPts val="709"/>
              </a:spcAft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64" y="590559"/>
            <a:ext cx="12988948" cy="1012435"/>
          </a:xfrm>
        </p:spPr>
        <p:txBody>
          <a:bodyPr>
            <a:normAutofit/>
          </a:bodyPr>
          <a:lstStyle>
            <a:lvl1pPr>
              <a:defRPr sz="4252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916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2FDB-7CAD-4AB5-A81B-D8F91F02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3A363-C280-4DCA-85C2-345BE3E63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722-5D31-496D-99AA-6ED2E5EA8CF0}" type="datetimeFigureOut">
              <a:rPr lang="en-AU" smtClean="0"/>
              <a:t>20/06/2022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25F44-A8C9-46EC-AD05-28ADAFFE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57976-DC08-44F4-A21E-9EF9C6D3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8905-1579-4477-B1D4-AC23EFE7BD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747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F3124-F44E-48D1-8C02-5D02E1CB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722-5D31-496D-99AA-6ED2E5EA8CF0}" type="datetimeFigureOut">
              <a:rPr lang="en-AU" smtClean="0"/>
              <a:t>20/06/2022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9B126-EC04-4395-AF62-20E43CB8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0386F-4284-4F59-B14A-F811D09E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58905-1579-4477-B1D4-AC23EFE7BD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550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936E2-362B-4243-B135-F8AC6D57DD8A}" type="datetime1">
              <a:rPr lang="en-AU" smtClean="0"/>
              <a:t>20/06/2022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92ECB-426F-CB48-8B03-C56AFF3E7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5" r:id="rId3"/>
    <p:sldLayoutId id="2147483671" r:id="rId4"/>
    <p:sldLayoutId id="2147483673" r:id="rId5"/>
    <p:sldLayoutId id="2147483669" r:id="rId6"/>
    <p:sldLayoutId id="2147483677" r:id="rId7"/>
    <p:sldLayoutId id="2147483681" r:id="rId8"/>
    <p:sldLayoutId id="2147483682" r:id="rId9"/>
  </p:sldLayoutIdLst>
  <p:hf hdr="0" dt="0"/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79906" rtl="0" eaLnBrk="1" latinLnBrk="0" hangingPunct="1">
        <a:lnSpc>
          <a:spcPct val="90000"/>
        </a:lnSpc>
        <a:spcBef>
          <a:spcPts val="591"/>
        </a:spcBef>
        <a:buFontTx/>
        <a:buNone/>
        <a:defRPr sz="6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UOSkYwFCaUA" TargetMode="Externa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azon.com/Rectangular-Liquid-Motion-Timer-Sensory/dp/B0731XM53F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ic.org.uk/" TargetMode="External"/><Relationship Id="rId2" Type="http://schemas.openxmlformats.org/officeDocument/2006/relationships/hyperlink" Target="http://www.continence.org.a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hyperlink" Target="http://i-c-c-s.org/parents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61A2464-87D3-0646-B037-A8F774B6E2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Continence services (DOT WA)</a:t>
            </a:r>
          </a:p>
          <a:p>
            <a:endParaRPr lang="en-AU" sz="3600" dirty="0"/>
          </a:p>
          <a:p>
            <a:r>
              <a:rPr lang="en-AU" altLang="en-US" sz="3200" dirty="0"/>
              <a:t>Tabitha Poole (Continence Occupational Therapist)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1910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528C6B-2F9E-4573-A777-F42B7CEF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Prevalence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AF6E8E-695D-4728-86C1-6C9FE8FE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90EE0E-E6B6-4F08-A8E2-2649AAFA2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AU" sz="8000" b="1" dirty="0"/>
              <a:t>Autism </a:t>
            </a:r>
          </a:p>
          <a:p>
            <a:pPr lvl="1"/>
            <a:r>
              <a:rPr lang="en-AU" sz="8000" dirty="0">
                <a:latin typeface="+mn-lt"/>
              </a:rPr>
              <a:t>7% urinary problems, </a:t>
            </a:r>
          </a:p>
          <a:p>
            <a:pPr lvl="1"/>
            <a:r>
              <a:rPr lang="en-AU" sz="8000" dirty="0">
                <a:latin typeface="+mn-lt"/>
              </a:rPr>
              <a:t>30% functional constipation. </a:t>
            </a:r>
          </a:p>
          <a:p>
            <a:pPr lvl="1"/>
            <a:r>
              <a:rPr lang="en-AU" sz="8000" dirty="0">
                <a:latin typeface="+mn-lt"/>
              </a:rPr>
              <a:t>higher LUTS – Urgency and postponement, </a:t>
            </a:r>
          </a:p>
          <a:p>
            <a:pPr lvl="1"/>
            <a:r>
              <a:rPr lang="en-AU" sz="8000" dirty="0">
                <a:latin typeface="+mn-lt"/>
              </a:rPr>
              <a:t>bowel control 42.5% ASD v 7.5% TD (Von </a:t>
            </a:r>
            <a:r>
              <a:rPr lang="en-AU" sz="8000" dirty="0" err="1">
                <a:latin typeface="+mn-lt"/>
              </a:rPr>
              <a:t>Gonthard</a:t>
            </a:r>
            <a:r>
              <a:rPr lang="en-AU" sz="8000" dirty="0">
                <a:latin typeface="+mn-lt"/>
              </a:rPr>
              <a:t> et al, 2015)</a:t>
            </a:r>
          </a:p>
          <a:p>
            <a:pPr marL="404965" lvl="1"/>
            <a:endParaRPr lang="en-AU" sz="8000" dirty="0">
              <a:latin typeface="+mn-lt"/>
            </a:endParaRPr>
          </a:p>
          <a:p>
            <a:pPr marL="0" indent="0">
              <a:buNone/>
            </a:pPr>
            <a:r>
              <a:rPr lang="en-AU" sz="8000" b="1" dirty="0"/>
              <a:t>Cerebral Palsy 36-73% </a:t>
            </a:r>
          </a:p>
          <a:p>
            <a:pPr marL="0" indent="0">
              <a:buNone/>
            </a:pPr>
            <a:endParaRPr lang="en-AU" sz="8000" b="1" dirty="0"/>
          </a:p>
          <a:p>
            <a:pPr marL="0" indent="0">
              <a:buNone/>
            </a:pPr>
            <a:r>
              <a:rPr lang="en-AU" sz="8000" b="1" dirty="0"/>
              <a:t>Downs syndrome- </a:t>
            </a:r>
          </a:p>
          <a:p>
            <a:pPr lvl="1"/>
            <a:r>
              <a:rPr lang="en-AU" sz="8000" dirty="0">
                <a:latin typeface="+mn-lt"/>
              </a:rPr>
              <a:t>27.3% LUTS, more frequency in males. </a:t>
            </a:r>
          </a:p>
          <a:p>
            <a:pPr lvl="1"/>
            <a:r>
              <a:rPr lang="en-AU" sz="8000" dirty="0">
                <a:latin typeface="+mn-lt"/>
              </a:rPr>
              <a:t>Functional constipation in 50% (</a:t>
            </a:r>
            <a:r>
              <a:rPr lang="en-AU" sz="8000" dirty="0" err="1">
                <a:latin typeface="+mn-lt"/>
              </a:rPr>
              <a:t>Mrad</a:t>
            </a:r>
            <a:r>
              <a:rPr lang="en-AU" sz="8000" dirty="0">
                <a:latin typeface="+mn-lt"/>
              </a:rPr>
              <a:t> et al, 2008)</a:t>
            </a:r>
          </a:p>
          <a:p>
            <a:pPr marL="404965" lvl="1"/>
            <a:endParaRPr lang="en-AU" sz="8000" dirty="0">
              <a:latin typeface="+mn-lt"/>
            </a:endParaRPr>
          </a:p>
          <a:p>
            <a:pPr marL="0" indent="0">
              <a:buNone/>
            </a:pPr>
            <a:r>
              <a:rPr lang="en-AU" sz="8000" b="1" dirty="0"/>
              <a:t>Intellectual Disability 23-86%, </a:t>
            </a:r>
          </a:p>
          <a:p>
            <a:pPr lvl="1"/>
            <a:r>
              <a:rPr lang="en-AU" sz="8000" dirty="0">
                <a:latin typeface="+mn-lt"/>
              </a:rPr>
              <a:t>60-65% OAB and Sphincter dyssynergia and reduced bladder capacity (EV </a:t>
            </a:r>
            <a:r>
              <a:rPr lang="en-AU" sz="8000" dirty="0" err="1">
                <a:latin typeface="+mn-lt"/>
              </a:rPr>
              <a:t>Lecke</a:t>
            </a:r>
            <a:r>
              <a:rPr lang="en-AU" sz="8000" dirty="0">
                <a:latin typeface="+mn-lt"/>
              </a:rPr>
              <a:t>, 2008)</a:t>
            </a:r>
          </a:p>
          <a:p>
            <a:pPr marL="0" indent="0">
              <a:buNone/>
            </a:pPr>
            <a:endParaRPr lang="en-AU" sz="8000" dirty="0"/>
          </a:p>
          <a:p>
            <a:pPr marL="0" indent="0">
              <a:buNone/>
            </a:pPr>
            <a:r>
              <a:rPr lang="en-AU" sz="8000" b="1" i="1" dirty="0"/>
              <a:t>**30% constipation persist into adolescence and adulthood (Proctor &amp;Loader, 2003) 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4063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A8EE-13BE-45B8-B782-FE684C50B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779" b="1" dirty="0"/>
              <a:t>Children with disabilities may take longer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8D6D4-9E1E-48E1-BBCE-C9651F8A45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Difficulty recognising sensation of need to go</a:t>
            </a:r>
          </a:p>
          <a:p>
            <a:r>
              <a:rPr lang="en-AU" dirty="0"/>
              <a:t>Difficulty getting to the toilet, removing clothes and sitting</a:t>
            </a:r>
          </a:p>
          <a:p>
            <a:r>
              <a:rPr lang="en-AU" dirty="0"/>
              <a:t>Difficulty communicating need to go and to get assistance</a:t>
            </a:r>
          </a:p>
          <a:p>
            <a:r>
              <a:rPr lang="en-AU" dirty="0"/>
              <a:t>Difficulty learning skill involved</a:t>
            </a:r>
          </a:p>
          <a:p>
            <a:r>
              <a:rPr lang="en-AU" dirty="0"/>
              <a:t>Difficulty with remaining sitting in position for toileting</a:t>
            </a:r>
          </a:p>
          <a:p>
            <a:r>
              <a:rPr lang="en-AU" dirty="0"/>
              <a:t>Difficulty with body awareness and awareness of cleanliness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56723-927D-487F-B2D5-A81934307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972" y="2127470"/>
            <a:ext cx="2806412" cy="493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25D33C-7C9F-49F7-BAA0-390E07305996}"/>
              </a:ext>
            </a:extLst>
          </p:cNvPr>
          <p:cNvSpPr/>
          <p:nvPr/>
        </p:nvSpPr>
        <p:spPr>
          <a:xfrm>
            <a:off x="10999972" y="7118085"/>
            <a:ext cx="2451633" cy="4194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126" dirty="0"/>
              <a:t>Lott &amp; Kroeger, 2004</a:t>
            </a:r>
          </a:p>
        </p:txBody>
      </p:sp>
    </p:spTree>
    <p:extLst>
      <p:ext uri="{BB962C8B-B14F-4D97-AF65-F5344CB8AC3E}">
        <p14:creationId xmlns:p14="http://schemas.microsoft.com/office/powerpoint/2010/main" val="25121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99221D-4F50-4189-BC90-BF623C9A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3779" b="1" dirty="0"/>
              <a:t>Bladder and Bowel dysfunction</a:t>
            </a:r>
            <a:br>
              <a:rPr lang="en-AU" sz="3307" b="1" dirty="0"/>
            </a:br>
            <a:br>
              <a:rPr lang="en-AU" sz="3307" b="1" dirty="0"/>
            </a:br>
            <a:r>
              <a:rPr lang="en-AU" sz="2362" dirty="0">
                <a:solidFill>
                  <a:srgbClr val="FFFFFF"/>
                </a:solidFill>
              </a:rPr>
              <a:t>2008)</a:t>
            </a:r>
            <a:br>
              <a:rPr lang="en-AU" sz="2362" dirty="0">
                <a:solidFill>
                  <a:srgbClr val="FFFFFF"/>
                </a:solidFill>
              </a:rPr>
            </a:br>
            <a:endParaRPr lang="en-AU" sz="3307" b="1" dirty="0">
              <a:solidFill>
                <a:srgbClr val="FFFFFF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FDE4B5-FB91-41F3-BEDB-6D7723634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88" y="2400937"/>
            <a:ext cx="5529636" cy="4739602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/>
              <a:t>40 % of children presenting to paediatric urologist have dysfunctional voiding and underlying bowel dysfunction.</a:t>
            </a:r>
          </a:p>
          <a:p>
            <a:pPr marL="0" indent="0">
              <a:buNone/>
            </a:pPr>
            <a:r>
              <a:rPr lang="en-AU" sz="2400" dirty="0"/>
              <a:t>(</a:t>
            </a:r>
            <a:r>
              <a:rPr lang="en-AU" sz="2400" dirty="0" err="1"/>
              <a:t>Halachmi</a:t>
            </a:r>
            <a:r>
              <a:rPr lang="en-AU" sz="2400" dirty="0"/>
              <a:t> et al)</a:t>
            </a:r>
            <a:endParaRPr lang="en-AU" dirty="0"/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983F3E14-FF98-46F8-8A66-F0B35ED99CB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28986015"/>
              </p:ext>
            </p:extLst>
          </p:nvPr>
        </p:nvGraphicFramePr>
        <p:xfrm>
          <a:off x="6708775" y="1667435"/>
          <a:ext cx="6442449" cy="5839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94C6BD8-861C-42DA-A88E-766548C50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7097" y="4650636"/>
            <a:ext cx="586228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b="1" dirty="0"/>
              <a:t>Daytime Wetting (ICCS)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2362" b="1" dirty="0"/>
              <a:t>Affects 10% children between 4-6yrs</a:t>
            </a:r>
          </a:p>
          <a:p>
            <a:pPr marL="0" indent="0">
              <a:buNone/>
            </a:pPr>
            <a:r>
              <a:rPr lang="en-AU" sz="2362" dirty="0"/>
              <a:t>Functional= empty large volumes of urine infrequently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362" dirty="0"/>
              <a:t>Urinary tract infections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362" dirty="0"/>
              <a:t>Constipation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362" dirty="0"/>
              <a:t>Dysfunctional voiding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362" dirty="0"/>
              <a:t>Vaginal reflux urine/ labia in obese girls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362" dirty="0"/>
              <a:t>Phimosis (restrictive foreskin)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362" dirty="0"/>
              <a:t>Overactive bladder (OAB)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362" dirty="0"/>
              <a:t>Emotional stress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362" dirty="0"/>
              <a:t>Developmental issue with some children being inattentive and unaware of their body’s needs</a:t>
            </a:r>
          </a:p>
          <a:p>
            <a:endParaRPr lang="en-AU" sz="2362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DF3808-1235-4580-AAF2-EDECD471C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946" y="2647010"/>
            <a:ext cx="3061540" cy="323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932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Bowel Dysfunction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Functional constipation – 95 % do not have organic cause</a:t>
            </a:r>
          </a:p>
          <a:p>
            <a:r>
              <a:rPr lang="en-AU" sz="3600" dirty="0"/>
              <a:t>Congenital – anorectal malformation</a:t>
            </a:r>
          </a:p>
          <a:p>
            <a:r>
              <a:rPr lang="en-AU" sz="3600" dirty="0"/>
              <a:t>Neurogenic bowel – Spina bifida, CP MD</a:t>
            </a:r>
          </a:p>
          <a:p>
            <a:r>
              <a:rPr lang="en-AU" sz="3600" dirty="0"/>
              <a:t>Endocrine Disorders – hypothyroid, diabetes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131" y="3346781"/>
            <a:ext cx="1979186" cy="27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497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779" b="1"/>
              <a:t>Constipation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r>
              <a:rPr lang="en-AU" sz="2126" dirty="0"/>
              <a:t>Rectal distension </a:t>
            </a:r>
            <a:r>
              <a:rPr lang="en-AU" sz="2126" dirty="0">
                <a:sym typeface="Wingdings" panose="05000000000000000000" pitchFamily="2" charset="2"/>
              </a:rPr>
              <a:t></a:t>
            </a:r>
            <a:r>
              <a:rPr lang="en-AU" sz="2126" dirty="0"/>
              <a:t> rectal hyposensitivity</a:t>
            </a:r>
          </a:p>
          <a:p>
            <a:r>
              <a:rPr lang="en-AU" sz="2126" dirty="0"/>
              <a:t>Faecal impaction </a:t>
            </a:r>
            <a:r>
              <a:rPr lang="en-AU" sz="2126" dirty="0">
                <a:sym typeface="Wingdings" panose="05000000000000000000" pitchFamily="2" charset="2"/>
              </a:rPr>
              <a:t></a:t>
            </a:r>
            <a:r>
              <a:rPr lang="en-AU" sz="2126" dirty="0"/>
              <a:t> overflow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28AA12C-BF14-4153-9CCC-CBDF7367B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"/>
          <a:stretch/>
        </p:blipFill>
        <p:spPr bwMode="auto">
          <a:xfrm>
            <a:off x="9261076" y="4710545"/>
            <a:ext cx="3415031" cy="30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9707" y="1646351"/>
            <a:ext cx="6522737" cy="32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306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B1780-D2DA-48CA-AF65-0C3EDC09D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7" r="1555" b="1"/>
          <a:stretch/>
        </p:blipFill>
        <p:spPr>
          <a:xfrm>
            <a:off x="616" y="11"/>
            <a:ext cx="14398978" cy="809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47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AU" b="1" dirty="0"/>
              <a:t>Faecal Incontinence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2362" dirty="0"/>
              <a:t>Passage of faeces in inappropriate place in a child 4+ </a:t>
            </a:r>
            <a:r>
              <a:rPr lang="en-AU" sz="1181" dirty="0"/>
              <a:t>(ICCS)</a:t>
            </a:r>
          </a:p>
          <a:p>
            <a:r>
              <a:rPr lang="en-AU" sz="2362" dirty="0"/>
              <a:t>90% is due to constipation and impaction</a:t>
            </a:r>
          </a:p>
          <a:p>
            <a:r>
              <a:rPr lang="en-AU" sz="2362" dirty="0"/>
              <a:t>Infection</a:t>
            </a:r>
          </a:p>
          <a:p>
            <a:r>
              <a:rPr lang="en-AU" sz="2362" dirty="0"/>
              <a:t>Food intolerance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5FDDA-D947-4D44-8711-621E7153F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" r="29631"/>
          <a:stretch/>
        </p:blipFill>
        <p:spPr>
          <a:xfrm>
            <a:off x="7200106" y="2974733"/>
            <a:ext cx="4754379" cy="3903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130E1-E134-4FDF-96A6-4AD8A5252A5A}"/>
              </a:ext>
            </a:extLst>
          </p:cNvPr>
          <p:cNvSpPr txBox="1"/>
          <p:nvPr/>
        </p:nvSpPr>
        <p:spPr>
          <a:xfrm>
            <a:off x="11886567" y="3952353"/>
            <a:ext cx="2307243" cy="265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53" dirty="0"/>
              <a:t>Overstretched Rectum</a:t>
            </a:r>
          </a:p>
          <a:p>
            <a:endParaRPr lang="en-AU" sz="1653" dirty="0"/>
          </a:p>
          <a:p>
            <a:endParaRPr lang="en-AU" sz="1653" dirty="0"/>
          </a:p>
          <a:p>
            <a:endParaRPr lang="en-AU" sz="945" dirty="0"/>
          </a:p>
          <a:p>
            <a:endParaRPr lang="en-AU" sz="1653" dirty="0"/>
          </a:p>
          <a:p>
            <a:endParaRPr lang="en-AU" sz="945" dirty="0"/>
          </a:p>
          <a:p>
            <a:r>
              <a:rPr lang="en-AU" sz="1653" dirty="0"/>
              <a:t>Hard Poo</a:t>
            </a:r>
          </a:p>
          <a:p>
            <a:endParaRPr lang="en-AU" sz="709" dirty="0"/>
          </a:p>
          <a:p>
            <a:endParaRPr lang="en-AU" sz="709" dirty="0"/>
          </a:p>
          <a:p>
            <a:endParaRPr lang="en-AU" sz="709" dirty="0"/>
          </a:p>
          <a:p>
            <a:r>
              <a:rPr lang="en-AU" sz="1653" dirty="0"/>
              <a:t>Liquid Poo</a:t>
            </a:r>
          </a:p>
          <a:p>
            <a:endParaRPr lang="en-AU" sz="236" dirty="0"/>
          </a:p>
          <a:p>
            <a:endParaRPr lang="en-AU" sz="827" dirty="0"/>
          </a:p>
          <a:p>
            <a:r>
              <a:rPr lang="en-AU" sz="1653" dirty="0"/>
              <a:t>Anus</a:t>
            </a:r>
          </a:p>
        </p:txBody>
      </p:sp>
    </p:spTree>
    <p:extLst>
      <p:ext uri="{BB962C8B-B14F-4D97-AF65-F5344CB8AC3E}">
        <p14:creationId xmlns:p14="http://schemas.microsoft.com/office/powerpoint/2010/main" val="938761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AEBFAF20-B066-4375-A254-8D65EEF4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4882" y="1713006"/>
            <a:ext cx="3847193" cy="466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4B4539-C49D-4D35-BB9F-16C27CE88A14}"/>
              </a:ext>
            </a:extLst>
          </p:cNvPr>
          <p:cNvSpPr/>
          <p:nvPr/>
        </p:nvSpPr>
        <p:spPr>
          <a:xfrm>
            <a:off x="6981804" y="3196858"/>
            <a:ext cx="7179743" cy="3657171"/>
          </a:xfrm>
          <a:prstGeom prst="rect">
            <a:avLst/>
          </a:prstGeom>
        </p:spPr>
        <p:txBody>
          <a:bodyPr vert="horz" lIns="107992" tIns="53996" rIns="107992" bIns="53996" rtlCol="0">
            <a:normAutofit/>
          </a:bodyPr>
          <a:lstStyle/>
          <a:p>
            <a:pPr indent="-269977" defTabSz="1079906">
              <a:lnSpc>
                <a:spcPct val="90000"/>
              </a:lnSpc>
              <a:spcAft>
                <a:spcPts val="709"/>
              </a:spcAft>
              <a:buFont typeface="Arial" panose="020B0604020202020204" pitchFamily="34" charset="0"/>
              <a:buChar char="•"/>
              <a:defRPr/>
            </a:pPr>
            <a:r>
              <a:rPr lang="en-US" sz="2834" dirty="0">
                <a:solidFill>
                  <a:prstClr val="black"/>
                </a:solidFill>
                <a:latin typeface="Calibri" panose="020F0502020204030204"/>
              </a:rPr>
              <a:t>Constipation and painful poos can lead to with-holding for bladder and bowels</a:t>
            </a:r>
          </a:p>
          <a:p>
            <a:pPr indent="-269977" defTabSz="1079906">
              <a:lnSpc>
                <a:spcPct val="90000"/>
              </a:lnSpc>
              <a:spcAft>
                <a:spcPts val="709"/>
              </a:spcAft>
              <a:buFont typeface="Arial" panose="020B0604020202020204" pitchFamily="34" charset="0"/>
              <a:buChar char="•"/>
              <a:defRPr/>
            </a:pPr>
            <a:r>
              <a:rPr lang="en-US" sz="2834" dirty="0">
                <a:solidFill>
                  <a:prstClr val="black"/>
                </a:solidFill>
                <a:latin typeface="Calibri" panose="020F0502020204030204"/>
              </a:rPr>
              <a:t>Purposeful holding can lead to neurological and physical concerns.</a:t>
            </a:r>
          </a:p>
          <a:p>
            <a:pPr marL="674942" lvl="1" indent="-404965" defTabSz="1079906">
              <a:lnSpc>
                <a:spcPct val="90000"/>
              </a:lnSpc>
              <a:spcAft>
                <a:spcPts val="709"/>
              </a:spcAft>
              <a:buFont typeface="Wingdings" panose="05000000000000000000" pitchFamily="2" charset="2"/>
              <a:buChar char="Ø"/>
              <a:defRPr/>
            </a:pPr>
            <a:r>
              <a:rPr lang="en-US" sz="2834" dirty="0">
                <a:solidFill>
                  <a:prstClr val="black"/>
                </a:solidFill>
                <a:latin typeface="Calibri" panose="020F0502020204030204"/>
              </a:rPr>
              <a:t>Overstretched bladder walls</a:t>
            </a:r>
          </a:p>
          <a:p>
            <a:pPr marL="674942" lvl="1" indent="-404965" defTabSz="1079906">
              <a:lnSpc>
                <a:spcPct val="90000"/>
              </a:lnSpc>
              <a:spcAft>
                <a:spcPts val="709"/>
              </a:spcAft>
              <a:buFont typeface="Wingdings" panose="05000000000000000000" pitchFamily="2" charset="2"/>
              <a:buChar char="Ø"/>
              <a:defRPr/>
            </a:pPr>
            <a:r>
              <a:rPr lang="en-US" sz="2834" dirty="0">
                <a:solidFill>
                  <a:prstClr val="black"/>
                </a:solidFill>
                <a:latin typeface="Calibri" panose="020F0502020204030204"/>
              </a:rPr>
              <a:t>Hydronephrosis</a:t>
            </a:r>
          </a:p>
        </p:txBody>
      </p:sp>
    </p:spTree>
    <p:extLst>
      <p:ext uri="{BB962C8B-B14F-4D97-AF65-F5344CB8AC3E}">
        <p14:creationId xmlns:p14="http://schemas.microsoft.com/office/powerpoint/2010/main" val="2135902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58DC9C-8CB4-46C3-B958-0EE2B8CE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to do?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60143-B74F-47DC-B9ED-0D610C2FD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Refer to continence services</a:t>
            </a:r>
          </a:p>
          <a:p>
            <a:pPr marL="0" indent="0">
              <a:buNone/>
            </a:pPr>
            <a:r>
              <a:rPr lang="en-AU" dirty="0"/>
              <a:t>Google – “therapy focus apply”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D6F24-31F2-4974-B319-CBD9D3E35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4" r="1974" b="8255"/>
          <a:stretch/>
        </p:blipFill>
        <p:spPr>
          <a:xfrm>
            <a:off x="5065557" y="1481958"/>
            <a:ext cx="8452336" cy="429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17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528C6B-2F9E-4573-A777-F42B7CEF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8" y="850281"/>
            <a:ext cx="12420600" cy="1049258"/>
          </a:xfrm>
        </p:spPr>
        <p:txBody>
          <a:bodyPr anchor="t">
            <a:normAutofit/>
          </a:bodyPr>
          <a:lstStyle/>
          <a:p>
            <a:r>
              <a:rPr lang="en-AU" dirty="0"/>
              <a:t>Objectives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90EE0E-E6B6-4F08-A8E2-2649AAFA2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726" y="2794696"/>
            <a:ext cx="6091237" cy="38171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Bowel and bladder function of children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When to be concerned/red flags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Overview of Therapy Focus’ continence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Toilet training best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NDIS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Questions</a:t>
            </a:r>
          </a:p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AF6E8E-695D-4728-86C1-6C9FE8FE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70150" y="7506968"/>
            <a:ext cx="3240048" cy="43121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0376E7-4B06-A145-8656-81189D7D291D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5" name="A1CDA603-3993-4954-99DE-D072CC248B31" descr="A1CDA603-3993-4954-99DE-D072CC248B31">
            <a:extLst>
              <a:ext uri="{FF2B5EF4-FFF2-40B4-BE49-F238E27FC236}">
                <a16:creationId xmlns:a16="http://schemas.microsoft.com/office/drawing/2014/main" id="{116A9A5D-6741-4C25-870F-71CAB7525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 b="15480"/>
          <a:stretch/>
        </p:blipFill>
        <p:spPr bwMode="auto">
          <a:xfrm>
            <a:off x="7461250" y="3067201"/>
            <a:ext cx="5946775" cy="3650592"/>
          </a:xfrm>
          <a:prstGeom prst="roundRect">
            <a:avLst>
              <a:gd name="adj" fmla="val 8211"/>
            </a:avLst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106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Other services/supports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8EE97-84AC-422C-B6A2-03D2A0928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88" y="1786854"/>
            <a:ext cx="12420600" cy="5897461"/>
          </a:xfrm>
        </p:spPr>
        <p:txBody>
          <a:bodyPr>
            <a:normAutofit lnSpcReduction="10000"/>
          </a:bodyPr>
          <a:lstStyle/>
          <a:p>
            <a:r>
              <a:rPr lang="en-AU" dirty="0"/>
              <a:t>Ngala </a:t>
            </a:r>
          </a:p>
          <a:p>
            <a:r>
              <a:rPr lang="en-AU" dirty="0"/>
              <a:t>Pelvic health physio</a:t>
            </a:r>
          </a:p>
          <a:p>
            <a:r>
              <a:rPr lang="en-AU" dirty="0"/>
              <a:t>GP</a:t>
            </a:r>
          </a:p>
          <a:p>
            <a:r>
              <a:rPr lang="en-AU" dirty="0"/>
              <a:t>Paediatrician </a:t>
            </a:r>
          </a:p>
          <a:p>
            <a:r>
              <a:rPr lang="en-AU" dirty="0"/>
              <a:t>Public and private Gastroenterology/Urology/Endocrinology </a:t>
            </a:r>
          </a:p>
          <a:p>
            <a:r>
              <a:rPr lang="en-AU" dirty="0"/>
              <a:t>PCH continence team</a:t>
            </a:r>
          </a:p>
          <a:p>
            <a:r>
              <a:rPr lang="en-AU" dirty="0"/>
              <a:t>Catheter gap funding and support (Coloplast, Hollister, </a:t>
            </a:r>
            <a:r>
              <a:rPr lang="en-AU" dirty="0" err="1"/>
              <a:t>Convatec</a:t>
            </a:r>
            <a:r>
              <a:rPr lang="en-AU" dirty="0"/>
              <a:t>)</a:t>
            </a:r>
          </a:p>
          <a:p>
            <a:r>
              <a:rPr lang="en-AU" dirty="0"/>
              <a:t>Independence Australia</a:t>
            </a:r>
          </a:p>
          <a:p>
            <a:r>
              <a:rPr lang="en-AU" dirty="0"/>
              <a:t>Surgical House</a:t>
            </a:r>
          </a:p>
          <a:p>
            <a:r>
              <a:rPr lang="en-AU" dirty="0"/>
              <a:t>Night ‘n’ Day</a:t>
            </a:r>
          </a:p>
          <a:p>
            <a:r>
              <a:rPr lang="en-AU" dirty="0"/>
              <a:t>Psychologist</a:t>
            </a:r>
          </a:p>
          <a:p>
            <a:r>
              <a:rPr lang="en-AU" dirty="0"/>
              <a:t>OT</a:t>
            </a:r>
          </a:p>
          <a:p>
            <a:r>
              <a:rPr lang="en-AU" dirty="0"/>
              <a:t>Social work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7972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528C6B-2F9E-4573-A777-F42B7CEF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Overview of Therapy Focus’ continence service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AF6E8E-695D-4728-86C1-6C9FE8FE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90EE0E-E6B6-4F08-A8E2-2649AAFA2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Multidisciplinary team</a:t>
            </a:r>
          </a:p>
          <a:p>
            <a:r>
              <a:rPr lang="en-AU" dirty="0"/>
              <a:t>State-wide, community-based service</a:t>
            </a:r>
          </a:p>
          <a:p>
            <a:r>
              <a:rPr lang="en-AU" dirty="0"/>
              <a:t>Comprehensive assessment of condition</a:t>
            </a:r>
          </a:p>
          <a:p>
            <a:r>
              <a:rPr lang="en-AU" dirty="0"/>
              <a:t>Management options for individuals experiencing incontinence and bladder and bowel health issues</a:t>
            </a:r>
          </a:p>
          <a:p>
            <a:r>
              <a:rPr lang="en-AU" dirty="0"/>
              <a:t>Advice on continence, bladder and bowel health and toilet training, continence aids and subsidy schemes</a:t>
            </a:r>
          </a:p>
          <a:p>
            <a:r>
              <a:rPr lang="en-AU" dirty="0"/>
              <a:t>Information/education for key stakeholders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9601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E478AA-D3D1-4B8F-8A45-4CB8A700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Continence clinics and clinicians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31C79-AEA1-451C-B50A-4E3966DD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53A1D7-3E90-426F-8544-BB2A152C4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88" y="1695938"/>
            <a:ext cx="12420600" cy="5444601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Osborne Park – 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Tabitha (Occupational Therapist) </a:t>
            </a:r>
            <a:r>
              <a:rPr lang="en-AU" dirty="0"/>
              <a:t>and Odette (Coordinator/Physiotherapist)</a:t>
            </a:r>
          </a:p>
          <a:p>
            <a:r>
              <a:rPr lang="en-AU" dirty="0"/>
              <a:t>Joondalup – 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Muirna (Physiotherapist) </a:t>
            </a:r>
            <a:r>
              <a:rPr lang="en-AU" dirty="0"/>
              <a:t>and </a:t>
            </a:r>
            <a:r>
              <a:rPr lang="en-AU" dirty="0">
                <a:solidFill>
                  <a:srgbClr val="FF0000"/>
                </a:solidFill>
              </a:rPr>
              <a:t>Selina (Nurse)</a:t>
            </a:r>
          </a:p>
          <a:p>
            <a:r>
              <a:rPr lang="en-AU" dirty="0"/>
              <a:t>Ellenbrook – Michelle (Physiotherapist)</a:t>
            </a:r>
          </a:p>
          <a:p>
            <a:r>
              <a:rPr lang="en-AU" dirty="0"/>
              <a:t>Bayswater – Mel (Therapy Assistant) and </a:t>
            </a:r>
            <a:r>
              <a:rPr lang="en-AU" dirty="0">
                <a:solidFill>
                  <a:srgbClr val="FF0000"/>
                </a:solidFill>
              </a:rPr>
              <a:t>Ann-Marie (Nurse)</a:t>
            </a:r>
          </a:p>
          <a:p>
            <a:r>
              <a:rPr lang="en-AU" dirty="0"/>
              <a:t>Cockburn – 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Andrea (Nurse)</a:t>
            </a:r>
          </a:p>
          <a:p>
            <a:r>
              <a:rPr lang="en-AU" dirty="0"/>
              <a:t>Kwinana – 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Andrea (Nurse) </a:t>
            </a:r>
            <a:r>
              <a:rPr lang="en-AU" dirty="0"/>
              <a:t>and Tina (Nurse)</a:t>
            </a:r>
          </a:p>
          <a:p>
            <a:r>
              <a:rPr lang="en-AU" dirty="0"/>
              <a:t>Mandurah – Tina (Nurse)</a:t>
            </a:r>
          </a:p>
          <a:p>
            <a:r>
              <a:rPr lang="en-AU" dirty="0"/>
              <a:t>Margaret River – Rebecca (Physiotherapist)</a:t>
            </a:r>
          </a:p>
          <a:p>
            <a:r>
              <a:rPr lang="en-AU" dirty="0"/>
              <a:t>Maddington – Nicole (Physiotherapist) and Claire (Physiotherapist)</a:t>
            </a:r>
          </a:p>
          <a:p>
            <a:r>
              <a:rPr lang="en-AU" dirty="0"/>
              <a:t>Bentley – Natasa (Physiotherapist)</a:t>
            </a:r>
          </a:p>
          <a:p>
            <a:r>
              <a:rPr lang="en-AU" dirty="0"/>
              <a:t>Bunbury – Sharon (Physiotherapist)</a:t>
            </a:r>
          </a:p>
          <a:p>
            <a:r>
              <a:rPr lang="en-AU" dirty="0"/>
              <a:t>Armadale – Alexis (Physiotherapist)</a:t>
            </a:r>
          </a:p>
          <a:p>
            <a:r>
              <a:rPr lang="en-AU" dirty="0"/>
              <a:t>Mirrabooka – </a:t>
            </a:r>
            <a:r>
              <a:rPr lang="en-AU" dirty="0">
                <a:solidFill>
                  <a:srgbClr val="FF0000"/>
                </a:solidFill>
              </a:rPr>
              <a:t>Karina (Nurse)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3580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D247-F740-48D9-B6EE-FC010D2C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Helpline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284749-B343-4905-8B96-E50D739E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58894-C32E-4A42-9038-E03C59153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AU" dirty="0"/>
              <a:t>continence@therapyfocus.org.au</a:t>
            </a:r>
          </a:p>
          <a:p>
            <a:pPr lvl="1"/>
            <a:r>
              <a:rPr lang="en-AU" dirty="0"/>
              <a:t>Until EOFY!</a:t>
            </a:r>
          </a:p>
          <a:p>
            <a:pPr lvl="1"/>
            <a:endParaRPr lang="en-AU" dirty="0"/>
          </a:p>
          <a:p>
            <a:pPr lvl="1"/>
            <a:r>
              <a:rPr lang="en-AU" b="0" i="0" dirty="0">
                <a:effectLst/>
                <a:latin typeface="m plus rounded 1c"/>
              </a:rPr>
              <a:t>1300 135 373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0827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528C6B-2F9E-4573-A777-F42B7CEF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Eligibility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AF6E8E-695D-4728-86C1-6C9FE8FE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90EE0E-E6B6-4F08-A8E2-2649AAFA2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-0-65 years of age</a:t>
            </a:r>
          </a:p>
          <a:p>
            <a:pPr marL="0" indent="0">
              <a:buNone/>
            </a:pPr>
            <a:r>
              <a:rPr lang="en-AU" dirty="0"/>
              <a:t>-Continence issue</a:t>
            </a:r>
          </a:p>
          <a:p>
            <a:pPr marL="0" indent="0">
              <a:buNone/>
            </a:pPr>
            <a:r>
              <a:rPr lang="en-AU" dirty="0"/>
              <a:t>-NDIS funding</a:t>
            </a:r>
          </a:p>
          <a:p>
            <a:pPr marL="0" indent="0">
              <a:buNone/>
            </a:pPr>
            <a:r>
              <a:rPr lang="en-AU" dirty="0"/>
              <a:t>-Private services</a:t>
            </a:r>
          </a:p>
          <a:p>
            <a:pPr marL="0" indent="0">
              <a:buNone/>
            </a:pPr>
            <a:r>
              <a:rPr lang="en-AU" dirty="0"/>
              <a:t>-Helpline (until EOFY 21/22)</a:t>
            </a:r>
          </a:p>
        </p:txBody>
      </p:sp>
    </p:spTree>
    <p:extLst>
      <p:ext uri="{BB962C8B-B14F-4D97-AF65-F5344CB8AC3E}">
        <p14:creationId xmlns:p14="http://schemas.microsoft.com/office/powerpoint/2010/main" val="2765447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Continence assessment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992188" y="2400937"/>
            <a:ext cx="12420600" cy="5308546"/>
          </a:xfrm>
        </p:spPr>
        <p:txBody>
          <a:bodyPr>
            <a:normAutofit/>
          </a:bodyPr>
          <a:lstStyle/>
          <a:p>
            <a:pPr lvl="1"/>
            <a:r>
              <a:rPr lang="en-AU" altLang="en-US" dirty="0"/>
              <a:t>Comprehensive initial assessment;</a:t>
            </a:r>
          </a:p>
          <a:p>
            <a:r>
              <a:rPr lang="en-AU" altLang="en-US" dirty="0"/>
              <a:t>Initial assessment</a:t>
            </a:r>
          </a:p>
          <a:p>
            <a:r>
              <a:rPr lang="en-AU" altLang="en-US" dirty="0"/>
              <a:t>Clinical assessment </a:t>
            </a:r>
          </a:p>
          <a:p>
            <a:r>
              <a:rPr lang="en-AU" altLang="en-US" dirty="0"/>
              <a:t>Ongoing assessment during intervention period</a:t>
            </a:r>
          </a:p>
          <a:p>
            <a:endParaRPr lang="en-AU" altLang="en-US" dirty="0"/>
          </a:p>
          <a:p>
            <a:pPr lvl="1"/>
            <a:r>
              <a:rPr lang="en-AU" altLang="en-US" dirty="0"/>
              <a:t>Based on individual client need;</a:t>
            </a:r>
          </a:p>
          <a:p>
            <a:r>
              <a:rPr lang="en-AU" altLang="en-US" dirty="0"/>
              <a:t>Home visit</a:t>
            </a:r>
          </a:p>
          <a:p>
            <a:r>
              <a:rPr lang="en-AU" altLang="en-US" dirty="0"/>
              <a:t>School visit</a:t>
            </a:r>
          </a:p>
          <a:p>
            <a:r>
              <a:rPr lang="en-AU" altLang="en-US" dirty="0"/>
              <a:t>Community visits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8258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Initial Assessment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altLang="en-US" dirty="0"/>
              <a:t>Initial meeting with family</a:t>
            </a:r>
          </a:p>
          <a:p>
            <a:r>
              <a:rPr lang="en-AU" altLang="en-US" dirty="0"/>
              <a:t>Client present if appropriate</a:t>
            </a:r>
          </a:p>
          <a:p>
            <a:r>
              <a:rPr lang="en-AU" altLang="en-US" dirty="0"/>
              <a:t>Continence and past medical history</a:t>
            </a:r>
          </a:p>
          <a:p>
            <a:r>
              <a:rPr lang="en-AU" altLang="en-US" dirty="0"/>
              <a:t>Current bladder/bowel health and issues</a:t>
            </a:r>
          </a:p>
          <a:p>
            <a:r>
              <a:rPr lang="en-AU" altLang="en-US" dirty="0"/>
              <a:t>Current functional ability</a:t>
            </a:r>
          </a:p>
          <a:p>
            <a:r>
              <a:rPr lang="en-AU" altLang="en-US" dirty="0"/>
              <a:t>Interests and social circumstances</a:t>
            </a:r>
          </a:p>
          <a:p>
            <a:r>
              <a:rPr lang="en-AU" altLang="en-US" dirty="0"/>
              <a:t>Family toileting goal discussed</a:t>
            </a:r>
          </a:p>
          <a:p>
            <a:endParaRPr lang="en-AU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3CAE7-8F35-4A8B-AC63-EB836A1F3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57" t="30607" r="31719" b="-2809"/>
          <a:stretch/>
        </p:blipFill>
        <p:spPr>
          <a:xfrm>
            <a:off x="8897257" y="2229699"/>
            <a:ext cx="3080730" cy="39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64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Clinical Assessment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altLang="en-US" dirty="0"/>
              <a:t>Client attends appointment</a:t>
            </a:r>
          </a:p>
          <a:p>
            <a:r>
              <a:rPr lang="en-AU" altLang="en-US" dirty="0"/>
              <a:t>Review bladder and bowel charts</a:t>
            </a:r>
          </a:p>
          <a:p>
            <a:r>
              <a:rPr lang="en-AU" altLang="en-US" dirty="0"/>
              <a:t>Observation of client sitting on toilet </a:t>
            </a:r>
          </a:p>
          <a:p>
            <a:r>
              <a:rPr lang="en-AU" altLang="en-US" dirty="0"/>
              <a:t>Trans-abdominal real time ultrasound (RTUS)</a:t>
            </a:r>
          </a:p>
          <a:p>
            <a:r>
              <a:rPr lang="en-AU" altLang="en-US" dirty="0" err="1"/>
              <a:t>Uroflometry</a:t>
            </a:r>
            <a:endParaRPr lang="en-AU" altLang="en-US" dirty="0"/>
          </a:p>
          <a:p>
            <a:r>
              <a:rPr lang="en-AU" altLang="en-US" dirty="0"/>
              <a:t>Urinalysis</a:t>
            </a:r>
          </a:p>
          <a:p>
            <a:endParaRPr lang="en-AU" altLang="en-US" dirty="0"/>
          </a:p>
          <a:p>
            <a:endParaRPr lang="en-AU" altLang="en-US" dirty="0"/>
          </a:p>
          <a:p>
            <a:endParaRPr lang="en-AU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7019A7E-DF0C-4A87-AD42-CF86A3949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2399" r="9050"/>
          <a:stretch/>
        </p:blipFill>
        <p:spPr>
          <a:xfrm rot="5400000">
            <a:off x="7558484" y="2003520"/>
            <a:ext cx="5556250" cy="53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29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899" b="34964"/>
          <a:stretch/>
        </p:blipFill>
        <p:spPr>
          <a:xfrm>
            <a:off x="2012496" y="1583471"/>
            <a:ext cx="9269663" cy="567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492" t="65376" r="40580"/>
          <a:stretch/>
        </p:blipFill>
        <p:spPr>
          <a:xfrm>
            <a:off x="7676470" y="2774070"/>
            <a:ext cx="4348078" cy="3061540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Uroflowmetry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7753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Home Visit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altLang="en-US" dirty="0"/>
              <a:t>Environmental assessment</a:t>
            </a:r>
          </a:p>
          <a:p>
            <a:r>
              <a:rPr lang="en-AU" altLang="en-US" dirty="0"/>
              <a:t>Observational assessment of family dynamic</a:t>
            </a:r>
          </a:p>
          <a:p>
            <a:r>
              <a:rPr lang="en-AU" altLang="en-US" dirty="0"/>
              <a:t>Current toileting routine in home </a:t>
            </a:r>
          </a:p>
          <a:p>
            <a:r>
              <a:rPr lang="en-AU" altLang="en-US" dirty="0"/>
              <a:t>Task analysis</a:t>
            </a:r>
          </a:p>
          <a:p>
            <a:r>
              <a:rPr lang="en-AU" altLang="en-US" dirty="0"/>
              <a:t>Posture on toilet</a:t>
            </a:r>
          </a:p>
          <a:p>
            <a:r>
              <a:rPr lang="en-AU" altLang="en-US" dirty="0"/>
              <a:t>Behaviour around toilet</a:t>
            </a:r>
          </a:p>
          <a:p>
            <a:r>
              <a:rPr lang="en-AU" altLang="en-US" dirty="0"/>
              <a:t>Sensory preferences</a:t>
            </a:r>
          </a:p>
          <a:p>
            <a:r>
              <a:rPr lang="en-AU" altLang="en-US" dirty="0"/>
              <a:t>Interoception</a:t>
            </a:r>
          </a:p>
          <a:p>
            <a:r>
              <a:rPr lang="en-AU" altLang="en-US" dirty="0"/>
              <a:t>Repeat aspects of clinical assessment if appropriate</a:t>
            </a:r>
          </a:p>
          <a:p>
            <a:pPr marL="0" indent="0">
              <a:buNone/>
            </a:pPr>
            <a:endParaRPr lang="en-AU" altLang="en-US" dirty="0"/>
          </a:p>
          <a:p>
            <a:endParaRPr lang="en-AU" dirty="0"/>
          </a:p>
        </p:txBody>
      </p:sp>
      <p:pic>
        <p:nvPicPr>
          <p:cNvPr id="4" name="Picture 3" descr="&lt;strong&gt;Lupi Lu&lt;/strong&gt; Dual Toilet Seat | Toys&quot;R&quot;Us Babies&quot;R&quot;Us - A whole ...">
            <a:extLst>
              <a:ext uri="{FF2B5EF4-FFF2-40B4-BE49-F238E27FC236}">
                <a16:creationId xmlns:a16="http://schemas.microsoft.com/office/drawing/2014/main" id="{85879A3A-CC82-4B22-824F-8DF6FEE4C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48" y="2715378"/>
            <a:ext cx="3391885" cy="339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0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E478AA-D3D1-4B8F-8A45-4CB8A700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Bladder function - children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31C79-AEA1-451C-B50A-4E3966DD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3FF6F-7EBD-4DA6-93F9-F4A702701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182" y="2172226"/>
            <a:ext cx="2494363" cy="4435315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E132CCD-AEF9-40F8-962B-077B5DBBD526}"/>
              </a:ext>
            </a:extLst>
          </p:cNvPr>
          <p:cNvSpPr txBox="1">
            <a:spLocks/>
          </p:cNvSpPr>
          <p:nvPr/>
        </p:nvSpPr>
        <p:spPr>
          <a:xfrm>
            <a:off x="1394158" y="2000644"/>
            <a:ext cx="5805948" cy="4778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69977" indent="-269977" algn="l" defTabSz="107990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Tx/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4988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 b="1" dirty="0"/>
              <a:t>Stage 1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AU" dirty="0"/>
              <a:t>Awareness of wet or dirty nappy or clothing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AU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 b="1" dirty="0"/>
              <a:t>Stage 2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AU" dirty="0"/>
              <a:t>Recognition when doing a ‘wee’ or ‘poo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AU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 b="1" dirty="0"/>
              <a:t>Stage 3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AU" dirty="0"/>
              <a:t>Indication of the need to wee or poo prior to going (words or a sign)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AU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 b="1" dirty="0"/>
              <a:t>Stage 4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AU" dirty="0"/>
              <a:t>Holding on for an appropriate place to go </a:t>
            </a:r>
            <a:r>
              <a:rPr lang="en-AU" dirty="0">
                <a:solidFill>
                  <a:srgbClr val="FFFFFF"/>
                </a:solidFill>
              </a:rPr>
              <a:t>to the toilet</a:t>
            </a:r>
          </a:p>
        </p:txBody>
      </p:sp>
    </p:spTree>
    <p:extLst>
      <p:ext uri="{BB962C8B-B14F-4D97-AF65-F5344CB8AC3E}">
        <p14:creationId xmlns:p14="http://schemas.microsoft.com/office/powerpoint/2010/main" val="76166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School Visit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altLang="en-US" dirty="0"/>
              <a:t>School toileting environment</a:t>
            </a:r>
          </a:p>
          <a:p>
            <a:r>
              <a:rPr lang="en-AU" altLang="en-US" dirty="0"/>
              <a:t>Meet Teachers and Education Assistants</a:t>
            </a:r>
          </a:p>
          <a:p>
            <a:r>
              <a:rPr lang="en-AU" altLang="en-US" dirty="0"/>
              <a:t>Current toileting routine at school</a:t>
            </a:r>
          </a:p>
          <a:p>
            <a:r>
              <a:rPr lang="en-AU" altLang="en-US" dirty="0"/>
              <a:t>Eating and drinking habits at school</a:t>
            </a:r>
          </a:p>
          <a:p>
            <a:r>
              <a:rPr lang="en-AU" altLang="en-US" dirty="0"/>
              <a:t>Consistent plan</a:t>
            </a:r>
          </a:p>
          <a:p>
            <a:r>
              <a:rPr lang="en-AU" altLang="en-US" dirty="0"/>
              <a:t>Whole class approach</a:t>
            </a:r>
          </a:p>
          <a:p>
            <a:endParaRPr lang="en-AU" dirty="0"/>
          </a:p>
        </p:txBody>
      </p:sp>
      <p:pic>
        <p:nvPicPr>
          <p:cNvPr id="6" name="Picture 5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7EB050BC-D6BF-4ABC-A7DE-1D2C9A91D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268" y="2146865"/>
            <a:ext cx="5756757" cy="431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91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E644EB-CB7E-4C8D-96C3-B3D8B59A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Onset </a:t>
            </a:r>
            <a:r>
              <a:rPr lang="en-AU" b="1" dirty="0">
                <a:sym typeface="Wingdings" panose="05000000000000000000" pitchFamily="2" charset="2"/>
              </a:rPr>
              <a:t></a:t>
            </a:r>
            <a:r>
              <a:rPr lang="en-AU" b="1" dirty="0"/>
              <a:t>Starting Day-care or School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40EB07-73E1-47D1-A2DD-379E9F870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AU" sz="2500" dirty="0"/>
              <a:t>Different environment</a:t>
            </a:r>
          </a:p>
          <a:p>
            <a:pPr>
              <a:spcBef>
                <a:spcPts val="0"/>
              </a:spcBef>
            </a:pPr>
            <a:endParaRPr lang="en-AU" sz="2500" dirty="0"/>
          </a:p>
          <a:p>
            <a:pPr>
              <a:spcBef>
                <a:spcPts val="0"/>
              </a:spcBef>
            </a:pPr>
            <a:r>
              <a:rPr lang="en-AU" sz="2500" dirty="0"/>
              <a:t>Reduced fluid intake</a:t>
            </a:r>
          </a:p>
          <a:p>
            <a:pPr marL="539953" lvl="1">
              <a:spcBef>
                <a:spcPts val="0"/>
              </a:spcBef>
            </a:pPr>
            <a:endParaRPr lang="en-AU" sz="25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AU" sz="2500" dirty="0"/>
              <a:t>Sensory overload</a:t>
            </a:r>
          </a:p>
          <a:p>
            <a:pPr marL="539953" lvl="1">
              <a:spcBef>
                <a:spcPts val="0"/>
              </a:spcBef>
            </a:pPr>
            <a:endParaRPr lang="en-AU" sz="25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AU" sz="2500" dirty="0"/>
              <a:t>Play is too exciting to stop and go to the toilet</a:t>
            </a:r>
          </a:p>
          <a:p>
            <a:pPr marL="0" indent="0">
              <a:spcBef>
                <a:spcPts val="0"/>
              </a:spcBef>
              <a:buNone/>
            </a:pPr>
            <a:endParaRPr lang="en-AU" sz="2500" dirty="0"/>
          </a:p>
          <a:p>
            <a:pPr>
              <a:spcBef>
                <a:spcPts val="0"/>
              </a:spcBef>
            </a:pPr>
            <a:r>
              <a:rPr lang="en-AU" sz="2500" dirty="0"/>
              <a:t>Dislike of toilets can alter toilet training if already occurring at home</a:t>
            </a:r>
          </a:p>
          <a:p>
            <a:pPr marL="0" indent="0">
              <a:spcBef>
                <a:spcPts val="0"/>
              </a:spcBef>
              <a:buNone/>
            </a:pPr>
            <a:endParaRPr lang="en-AU" sz="2500" dirty="0"/>
          </a:p>
          <a:p>
            <a:pPr>
              <a:spcBef>
                <a:spcPts val="0"/>
              </a:spcBef>
            </a:pPr>
            <a:r>
              <a:rPr lang="en-AU" sz="2500" dirty="0"/>
              <a:t>Restricted time to use the toilet or reduced privacy and group toileting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A086-4656-416A-B608-11235B5F3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405"/>
          <a:stretch/>
        </p:blipFill>
        <p:spPr>
          <a:xfrm>
            <a:off x="8750724" y="1522778"/>
            <a:ext cx="4010535" cy="31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10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70F8B8-117C-4AB3-A99F-F8312E95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Ideal school/day-care Scenario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E81702-6A3E-4E6F-B789-7A43D4202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530580" lvl="1" indent="-320598">
              <a:lnSpc>
                <a:spcPct val="150000"/>
              </a:lnSpc>
            </a:pPr>
            <a:r>
              <a:rPr lang="en-AU" dirty="0"/>
              <a:t>Be able to use the toilet whenever they need to – no restriction </a:t>
            </a:r>
          </a:p>
          <a:p>
            <a:pPr marL="530580" lvl="1" indent="-320598">
              <a:lnSpc>
                <a:spcPct val="150000"/>
              </a:lnSpc>
            </a:pPr>
            <a:r>
              <a:rPr lang="en-AU" dirty="0"/>
              <a:t>Urinate 2-4 times daily </a:t>
            </a:r>
          </a:p>
          <a:p>
            <a:pPr marL="530580" lvl="1" indent="-320598">
              <a:lnSpc>
                <a:spcPct val="150000"/>
              </a:lnSpc>
            </a:pPr>
            <a:r>
              <a:rPr lang="en-AU" dirty="0"/>
              <a:t>Pass a bowel motion if and when they need to </a:t>
            </a:r>
          </a:p>
          <a:p>
            <a:pPr marL="530580" lvl="1" indent="-320598">
              <a:lnSpc>
                <a:spcPct val="150000"/>
              </a:lnSpc>
            </a:pPr>
            <a:r>
              <a:rPr lang="en-AU" dirty="0"/>
              <a:t>Have sufficient fluid access and intake over school day</a:t>
            </a:r>
          </a:p>
          <a:p>
            <a:pPr marL="530580" lvl="1" indent="-320598">
              <a:lnSpc>
                <a:spcPct val="150000"/>
              </a:lnSpc>
            </a:pPr>
            <a:r>
              <a:rPr lang="en-AU" dirty="0"/>
              <a:t>Be able to achieve optimal toileting 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62382-A175-4A08-B369-37BAF45A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5450988"/>
            <a:ext cx="3989894" cy="25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07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B4592F-E971-41F9-BA16-AE5D2D24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School &amp; Day-care Strategies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43B42B-7FCB-4442-BF17-47D48B33D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r>
              <a:rPr lang="en-AU" sz="2500" dirty="0"/>
              <a:t>Staff to r</a:t>
            </a:r>
            <a:r>
              <a:rPr lang="en-AU" sz="2500" dirty="0">
                <a:latin typeface="+mn-lt"/>
              </a:rPr>
              <a:t>aise concerns with parents immediately</a:t>
            </a:r>
          </a:p>
          <a:p>
            <a:r>
              <a:rPr lang="en-AU" sz="2500" dirty="0"/>
              <a:t>Sequencing charts in all early childhood toilets</a:t>
            </a:r>
          </a:p>
          <a:p>
            <a:r>
              <a:rPr lang="en-AU" sz="2500" dirty="0"/>
              <a:t>Equipment for optimal position</a:t>
            </a:r>
          </a:p>
          <a:p>
            <a:r>
              <a:rPr lang="en-AU" sz="2500" dirty="0"/>
              <a:t>Whole class approach to drinking and toileting</a:t>
            </a:r>
          </a:p>
          <a:p>
            <a:r>
              <a:rPr lang="en-AU" sz="2500" dirty="0"/>
              <a:t>Individual approach where required</a:t>
            </a:r>
          </a:p>
          <a:p>
            <a:r>
              <a:rPr lang="en-AU" sz="2500" dirty="0"/>
              <a:t>Normalise talk about bladder and bowel function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AU" sz="2500" dirty="0">
                <a:latin typeface="+mn-lt"/>
              </a:rPr>
              <a:t>Strategies for children to ask without words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AU" sz="2500" dirty="0">
                <a:latin typeface="+mn-lt"/>
              </a:rPr>
              <a:t>Avoid negativity and shaming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C4C744-AEE7-412A-ABBD-220D5E861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7" t="16453" r="41518" b="9785"/>
          <a:stretch/>
        </p:blipFill>
        <p:spPr>
          <a:xfrm>
            <a:off x="9938325" y="2400937"/>
            <a:ext cx="3231099" cy="45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42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72884-2CAF-407B-9BD2-007EDB40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90" y="222787"/>
            <a:ext cx="5336034" cy="6964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77031-2DEC-465E-9270-4302D54AB0FB}"/>
              </a:ext>
            </a:extLst>
          </p:cNvPr>
          <p:cNvSpPr txBox="1"/>
          <p:nvPr/>
        </p:nvSpPr>
        <p:spPr>
          <a:xfrm>
            <a:off x="2437710" y="2859115"/>
            <a:ext cx="2381198" cy="74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126" dirty="0"/>
              <a:t>Crunch and Sip/ Recess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9586A-BCA6-4B16-8792-FA04C42B6C81}"/>
              </a:ext>
            </a:extLst>
          </p:cNvPr>
          <p:cNvSpPr txBox="1"/>
          <p:nvPr/>
        </p:nvSpPr>
        <p:spPr>
          <a:xfrm>
            <a:off x="3203095" y="3952666"/>
            <a:ext cx="1955984" cy="41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126" dirty="0"/>
              <a:t>Lunch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EDB6F1-6616-4D4B-925B-6FE6CEFE378B}"/>
              </a:ext>
            </a:extLst>
          </p:cNvPr>
          <p:cNvSpPr txBox="1"/>
          <p:nvPr/>
        </p:nvSpPr>
        <p:spPr>
          <a:xfrm>
            <a:off x="2947967" y="5070227"/>
            <a:ext cx="1599727" cy="74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126" dirty="0"/>
              <a:t>Afternoon break</a:t>
            </a:r>
          </a:p>
        </p:txBody>
      </p:sp>
    </p:spTree>
    <p:extLst>
      <p:ext uri="{BB962C8B-B14F-4D97-AF65-F5344CB8AC3E}">
        <p14:creationId xmlns:p14="http://schemas.microsoft.com/office/powerpoint/2010/main" val="3638056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Intervention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992188" y="1778466"/>
            <a:ext cx="12420600" cy="5362073"/>
          </a:xfrm>
        </p:spPr>
        <p:txBody>
          <a:bodyPr>
            <a:normAutofit fontScale="92500" lnSpcReduction="20000"/>
          </a:bodyPr>
          <a:lstStyle/>
          <a:p>
            <a:r>
              <a:rPr lang="en-AU" sz="2834" dirty="0"/>
              <a:t>Individual goals and intervention plans </a:t>
            </a:r>
          </a:p>
          <a:p>
            <a:r>
              <a:rPr lang="en-AU" sz="2834" dirty="0"/>
              <a:t>Toileting environment and equipment</a:t>
            </a:r>
          </a:p>
          <a:p>
            <a:r>
              <a:rPr lang="en-AU" sz="2834" dirty="0"/>
              <a:t>Prescription of continence products </a:t>
            </a:r>
          </a:p>
          <a:p>
            <a:r>
              <a:rPr lang="en-AU" sz="2834" dirty="0"/>
              <a:t>Mat and alarm program for nocturnal enuresis</a:t>
            </a:r>
          </a:p>
          <a:p>
            <a:r>
              <a:rPr lang="en-AU" sz="2834" dirty="0"/>
              <a:t>Desensitisation plans</a:t>
            </a:r>
          </a:p>
          <a:p>
            <a:r>
              <a:rPr lang="en-AU" sz="2834" dirty="0"/>
              <a:t>Work on body sensation/</a:t>
            </a:r>
            <a:r>
              <a:rPr lang="en-AU" sz="2834" dirty="0" err="1"/>
              <a:t>interoception</a:t>
            </a:r>
            <a:endParaRPr lang="en-AU" sz="2834" dirty="0"/>
          </a:p>
          <a:p>
            <a:r>
              <a:rPr lang="en-AU" sz="2834" dirty="0"/>
              <a:t>Timed toileting routines</a:t>
            </a:r>
          </a:p>
          <a:p>
            <a:r>
              <a:rPr lang="en-AU" sz="2834" dirty="0"/>
              <a:t>Fluid intake plan</a:t>
            </a:r>
          </a:p>
          <a:p>
            <a:r>
              <a:rPr lang="en-AU" sz="2834" dirty="0"/>
              <a:t>Creation of resources</a:t>
            </a:r>
          </a:p>
          <a:p>
            <a:r>
              <a:rPr lang="en-AU" sz="2834" dirty="0"/>
              <a:t>Therapy Assistant involvement</a:t>
            </a:r>
          </a:p>
          <a:p>
            <a:r>
              <a:rPr lang="en-AU" sz="2834" dirty="0"/>
              <a:t>Defecation dynamics</a:t>
            </a:r>
          </a:p>
          <a:p>
            <a:r>
              <a:rPr lang="en-AU" sz="2834" dirty="0"/>
              <a:t>Pelvic floor intervention/biofeedback</a:t>
            </a:r>
          </a:p>
        </p:txBody>
      </p:sp>
      <p:pic>
        <p:nvPicPr>
          <p:cNvPr id="2052" name="Picture 4" descr="Touchable Bubbles">
            <a:extLst>
              <a:ext uri="{FF2B5EF4-FFF2-40B4-BE49-F238E27FC236}">
                <a16:creationId xmlns:a16="http://schemas.microsoft.com/office/drawing/2014/main" id="{217AD980-231E-4CB3-823F-B48B295F8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49" y="2085418"/>
            <a:ext cx="3316159" cy="50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575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Intervention outside of continence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2834" dirty="0"/>
              <a:t>Behaviour support</a:t>
            </a:r>
          </a:p>
          <a:p>
            <a:r>
              <a:rPr lang="en-AU" sz="2834" dirty="0"/>
              <a:t>Psychology and counselling</a:t>
            </a:r>
          </a:p>
          <a:p>
            <a:r>
              <a:rPr lang="en-AU" sz="2834" dirty="0"/>
              <a:t>Dietitian consult/intervention</a:t>
            </a:r>
          </a:p>
          <a:p>
            <a:r>
              <a:rPr lang="en-AU" sz="2834" dirty="0"/>
              <a:t>Mealtime management</a:t>
            </a:r>
          </a:p>
          <a:p>
            <a:r>
              <a:rPr lang="en-AU" sz="2834" dirty="0"/>
              <a:t>Speech pathology </a:t>
            </a:r>
          </a:p>
          <a:p>
            <a:r>
              <a:rPr lang="en-AU" sz="2834" dirty="0"/>
              <a:t>Home modifications</a:t>
            </a:r>
          </a:p>
          <a:p>
            <a:endParaRPr lang="en-AU" sz="2834" dirty="0"/>
          </a:p>
        </p:txBody>
      </p:sp>
      <p:pic>
        <p:nvPicPr>
          <p:cNvPr id="1026" name="Picture 2" descr="Accessible bathrooms: how the small things can make a big difference">
            <a:extLst>
              <a:ext uri="{FF2B5EF4-FFF2-40B4-BE49-F238E27FC236}">
                <a16:creationId xmlns:a16="http://schemas.microsoft.com/office/drawing/2014/main" id="{7BABB288-5019-4D7F-AFA9-15D7866C0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62" y="2560327"/>
            <a:ext cx="6498398" cy="38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06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does it mean to be “toilet trained”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sz="2834" dirty="0"/>
          </a:p>
          <a:p>
            <a:pPr marL="0" indent="0">
              <a:buNone/>
            </a:pPr>
            <a:r>
              <a:rPr lang="en-AU" sz="2834" dirty="0"/>
              <a:t> </a:t>
            </a:r>
          </a:p>
          <a:p>
            <a:pPr marL="0" indent="0">
              <a:buNone/>
            </a:pPr>
            <a:endParaRPr lang="en-AU" sz="2834" dirty="0"/>
          </a:p>
          <a:p>
            <a:pPr marL="0" indent="0">
              <a:buNone/>
            </a:pPr>
            <a:endParaRPr lang="en-AU" sz="2834" dirty="0"/>
          </a:p>
          <a:p>
            <a:pPr marL="0" indent="0">
              <a:buNone/>
            </a:pPr>
            <a:endParaRPr lang="en-AU" sz="2834" dirty="0"/>
          </a:p>
          <a:p>
            <a:pPr marL="0" indent="0">
              <a:buNone/>
            </a:pPr>
            <a:endParaRPr lang="en-AU" sz="2834" dirty="0"/>
          </a:p>
          <a:p>
            <a:pPr marL="0" indent="0">
              <a:buNone/>
            </a:pPr>
            <a:r>
              <a:rPr lang="en-AU" sz="2834" dirty="0"/>
              <a:t>A child is completely toilet trained when he or she no longer requires prompting or support from parents or carers.</a:t>
            </a:r>
          </a:p>
          <a:p>
            <a:pPr marL="0" indent="0" algn="r">
              <a:buNone/>
            </a:pPr>
            <a:r>
              <a:rPr lang="en-AU" sz="1594" dirty="0"/>
              <a:t>Rogers 2013</a:t>
            </a:r>
          </a:p>
          <a:p>
            <a:pPr marL="0" indent="0">
              <a:buNone/>
            </a:pPr>
            <a:endParaRPr lang="en-US" sz="1772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D528E0-CD58-4F9F-AB07-6B1764CC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11" y="1423338"/>
            <a:ext cx="4951390" cy="380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330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Toilet training – Child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 numCol="1">
            <a:normAutofit fontScale="92500" lnSpcReduction="10000"/>
          </a:bodyPr>
          <a:lstStyle/>
          <a:p>
            <a:pPr marL="0" indent="0">
              <a:buNone/>
            </a:pPr>
            <a:r>
              <a:rPr lang="en-AU" sz="3071" dirty="0"/>
              <a:t>Does your child:</a:t>
            </a:r>
          </a:p>
          <a:p>
            <a:r>
              <a:rPr lang="en-AU" sz="2834" dirty="0"/>
              <a:t>show interest in using the toilet?</a:t>
            </a:r>
          </a:p>
          <a:p>
            <a:r>
              <a:rPr lang="en-AU" sz="2834" dirty="0"/>
              <a:t>like to imitate behaviour?</a:t>
            </a:r>
          </a:p>
          <a:p>
            <a:r>
              <a:rPr lang="en-AU" sz="2834" dirty="0"/>
              <a:t>indicate when they have a dirty/wet nappy?</a:t>
            </a:r>
          </a:p>
          <a:p>
            <a:r>
              <a:rPr lang="en-AU" sz="2834" dirty="0"/>
              <a:t>wake dry after a day sleep?</a:t>
            </a:r>
          </a:p>
          <a:p>
            <a:r>
              <a:rPr lang="en-AU" sz="2834" dirty="0"/>
              <a:t>follow brief instructions?</a:t>
            </a:r>
          </a:p>
          <a:p>
            <a:r>
              <a:rPr lang="en-AU" sz="2834" dirty="0"/>
              <a:t>stay dry for 2hrs or more at a time?</a:t>
            </a:r>
          </a:p>
          <a:p>
            <a:r>
              <a:rPr lang="en-AU" sz="2834" dirty="0"/>
              <a:t>respond well to praise and rewards?</a:t>
            </a:r>
          </a:p>
          <a:p>
            <a:endParaRPr lang="en-AU" sz="3071" dirty="0"/>
          </a:p>
          <a:p>
            <a:pPr marL="0" indent="0">
              <a:buNone/>
            </a:pPr>
            <a:r>
              <a:rPr lang="en-AU" sz="3071" dirty="0"/>
              <a:t>Even if these are not present, you can establish a toileting routine!!!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Image result for putting doll on toilet&quot;">
            <a:extLst>
              <a:ext uri="{FF2B5EF4-FFF2-40B4-BE49-F238E27FC236}">
                <a16:creationId xmlns:a16="http://schemas.microsoft.com/office/drawing/2014/main" id="{76BA35CE-4E70-4E64-A4A0-2AD2E7FF8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14908" r="11801" b="5587"/>
          <a:stretch/>
        </p:blipFill>
        <p:spPr bwMode="auto">
          <a:xfrm>
            <a:off x="9626129" y="2689027"/>
            <a:ext cx="3131202" cy="31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37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Toilet training – Parent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 numCol="1">
            <a:normAutofit lnSpcReduction="10000"/>
          </a:bodyPr>
          <a:lstStyle/>
          <a:p>
            <a:pPr marL="0" indent="0">
              <a:buNone/>
            </a:pPr>
            <a:r>
              <a:rPr lang="en-AU" sz="2834" dirty="0"/>
              <a:t>Do you have:</a:t>
            </a:r>
          </a:p>
          <a:p>
            <a:r>
              <a:rPr lang="en-AU" sz="2362" dirty="0"/>
              <a:t>Time to spend with your child?</a:t>
            </a:r>
          </a:p>
          <a:p>
            <a:r>
              <a:rPr lang="en-AU" sz="2362" dirty="0"/>
              <a:t>A positive attitude?</a:t>
            </a:r>
          </a:p>
          <a:p>
            <a:r>
              <a:rPr lang="en-AU" sz="2362" dirty="0"/>
              <a:t>Patience?</a:t>
            </a:r>
          </a:p>
          <a:p>
            <a:r>
              <a:rPr lang="en-AU" sz="2362" dirty="0"/>
              <a:t>Support?</a:t>
            </a:r>
          </a:p>
          <a:p>
            <a:r>
              <a:rPr lang="en-AU" sz="2362" dirty="0"/>
              <a:t>Realistic expectations?</a:t>
            </a:r>
          </a:p>
          <a:p>
            <a:endParaRPr lang="en-AU" sz="2362" dirty="0"/>
          </a:p>
          <a:p>
            <a:pPr marL="0" indent="0">
              <a:buNone/>
            </a:pPr>
            <a:r>
              <a:rPr lang="en-AU" sz="2362" dirty="0"/>
              <a:t>What pre-conceived toilet ideas do you bring to toilet training/toileting your child?</a:t>
            </a:r>
          </a:p>
          <a:p>
            <a:pPr marL="0" indent="0">
              <a:buNone/>
            </a:pPr>
            <a:endParaRPr lang="en-AU" sz="2362" dirty="0"/>
          </a:p>
          <a:p>
            <a:pPr marL="0" indent="0">
              <a:buNone/>
            </a:pPr>
            <a:r>
              <a:rPr lang="en-AU" sz="2362" dirty="0"/>
              <a:t>What toileting habits do you model to your child?</a:t>
            </a:r>
          </a:p>
          <a:p>
            <a:pPr marL="0" indent="0">
              <a:buNone/>
            </a:pPr>
            <a:endParaRPr lang="en-US" sz="2362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49" y="3624498"/>
            <a:ext cx="3374934" cy="12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2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453D2-9DF7-491E-BCFE-0CBC8112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Bowel Function – Optimal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4191CB-91F1-43B4-A378-7AE71C9B6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834" dirty="0"/>
              <a:t>1x every 3 days </a:t>
            </a:r>
            <a:r>
              <a:rPr lang="en-AU" sz="2834" dirty="0">
                <a:sym typeface="Wingdings" panose="05000000000000000000" pitchFamily="2" charset="2"/>
              </a:rPr>
              <a:t></a:t>
            </a:r>
            <a:r>
              <a:rPr lang="en-AU" sz="2834" dirty="0"/>
              <a:t>3x per day </a:t>
            </a:r>
            <a:r>
              <a:rPr lang="en-AU" sz="2126" dirty="0"/>
              <a:t>(3yrs+)</a:t>
            </a:r>
          </a:p>
          <a:p>
            <a:pPr marL="0" indent="0">
              <a:buNone/>
            </a:pPr>
            <a:endParaRPr lang="en-AU" sz="2126" dirty="0"/>
          </a:p>
          <a:p>
            <a:pPr marL="0" indent="0">
              <a:buNone/>
            </a:pPr>
            <a:r>
              <a:rPr lang="en-AU" sz="2834" dirty="0"/>
              <a:t>Stool type</a:t>
            </a:r>
            <a:r>
              <a:rPr lang="en-AU" sz="2834" u="sng" dirty="0"/>
              <a:t> 3-4 </a:t>
            </a:r>
            <a:r>
              <a:rPr lang="en-AU" sz="2126" dirty="0"/>
              <a:t>Bristol Stool Chart</a:t>
            </a:r>
          </a:p>
          <a:p>
            <a:pPr marL="0" indent="0">
              <a:buNone/>
            </a:pPr>
            <a:r>
              <a:rPr lang="en-AU" sz="2362" dirty="0"/>
              <a:t> (if no constipation is evident)</a:t>
            </a:r>
          </a:p>
          <a:p>
            <a:pPr marL="0" indent="0">
              <a:buNone/>
            </a:pPr>
            <a:endParaRPr lang="en-AU" sz="2362" dirty="0"/>
          </a:p>
          <a:p>
            <a:pPr marL="0" indent="0">
              <a:buNone/>
            </a:pPr>
            <a:r>
              <a:rPr lang="en-AU" sz="2834" dirty="0"/>
              <a:t>No straining to empty bowel</a:t>
            </a:r>
          </a:p>
          <a:p>
            <a:pPr marL="0" indent="0">
              <a:buNone/>
            </a:pPr>
            <a:endParaRPr lang="en-AU" sz="2834" dirty="0"/>
          </a:p>
          <a:p>
            <a:pPr marL="0" indent="0">
              <a:buNone/>
            </a:pPr>
            <a:r>
              <a:rPr lang="en-AU" sz="2834" dirty="0"/>
              <a:t>&lt;3 minutes needed on the toilet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D78E4-96C7-4711-9AB3-AC65E9A22802}"/>
              </a:ext>
            </a:extLst>
          </p:cNvPr>
          <p:cNvSpPr txBox="1"/>
          <p:nvPr/>
        </p:nvSpPr>
        <p:spPr>
          <a:xfrm>
            <a:off x="2581571" y="7188289"/>
            <a:ext cx="8929492" cy="29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http://www.nursingtimes.net/Journals/1/Files/2011/3/25/Children's%20version%20of%20the%20Bristol%20Stool%20Chart.pdf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3D6F8-3946-46C5-B585-AC96A3FCF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410" y="2004598"/>
            <a:ext cx="3405653" cy="4788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758C4-7074-4FC4-991F-75A6A4D62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539" y="4182083"/>
            <a:ext cx="896656" cy="433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72397C-38BC-40F8-B6B4-28077E8F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530279" y="4182083"/>
            <a:ext cx="896656" cy="4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24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Toilet training success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599543" y="2061029"/>
          <a:ext cx="7870386" cy="4803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690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Toilet training success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65EF8C0-6332-4A07-9FD5-1420173D4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8373323"/>
              </p:ext>
            </p:extLst>
          </p:nvPr>
        </p:nvGraphicFramePr>
        <p:xfrm>
          <a:off x="1969729" y="1557046"/>
          <a:ext cx="9600142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8825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Toilet training –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 numCol="1">
            <a:normAutofit/>
          </a:bodyPr>
          <a:lstStyle/>
          <a:p>
            <a:r>
              <a:rPr lang="en-AU" sz="2362" dirty="0"/>
              <a:t>Is the toilet accessible?</a:t>
            </a:r>
          </a:p>
          <a:p>
            <a:r>
              <a:rPr lang="en-AU" sz="2362" dirty="0"/>
              <a:t>Potty/toilet seat/toilet</a:t>
            </a:r>
          </a:p>
          <a:p>
            <a:r>
              <a:rPr lang="en-AU" sz="2362" dirty="0"/>
              <a:t>Toilet position</a:t>
            </a:r>
          </a:p>
          <a:p>
            <a:r>
              <a:rPr lang="en-AU" sz="2362" dirty="0"/>
              <a:t>Height</a:t>
            </a:r>
          </a:p>
          <a:p>
            <a:r>
              <a:rPr lang="en-AU" sz="2362" dirty="0"/>
              <a:t>Is clothing hard to remove?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AU" sz="2126" dirty="0"/>
              <a:t>Loose clothing or elastic waisted rather than buttons and zips</a:t>
            </a:r>
          </a:p>
          <a:p>
            <a:r>
              <a:rPr lang="en-AU" sz="2362" dirty="0"/>
              <a:t>Nappies/underwear/underwear with plastic cover</a:t>
            </a:r>
          </a:p>
          <a:p>
            <a:r>
              <a:rPr lang="en-AU" sz="2362" dirty="0"/>
              <a:t>Does anything seem to make your child uncomfortable?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AU" sz="2362" dirty="0">
                <a:latin typeface="+mn-lt"/>
              </a:rPr>
              <a:t>Fan noise/flush noise/texture toilet paper/smell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AU" sz="2362" dirty="0">
                <a:latin typeface="+mn-lt"/>
              </a:rPr>
              <a:t>Decorate and make fun!</a:t>
            </a:r>
          </a:p>
          <a:p>
            <a:endParaRPr lang="en-AU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D9632-A206-4F59-9748-E6646F2C1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26" y="2777455"/>
            <a:ext cx="3291971" cy="32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4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Optimal toilet position?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57724" y="2400937"/>
            <a:ext cx="5084763" cy="3813175"/>
          </a:xfrm>
        </p:spPr>
      </p:pic>
      <p:sp>
        <p:nvSpPr>
          <p:cNvPr id="12" name="Rectangle 11"/>
          <p:cNvSpPr/>
          <p:nvPr/>
        </p:nvSpPr>
        <p:spPr>
          <a:xfrm>
            <a:off x="7200106" y="3114422"/>
            <a:ext cx="539962" cy="1542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6"/>
          </a:p>
        </p:txBody>
      </p:sp>
    </p:spTree>
    <p:extLst>
      <p:ext uri="{BB962C8B-B14F-4D97-AF65-F5344CB8AC3E}">
        <p14:creationId xmlns:p14="http://schemas.microsoft.com/office/powerpoint/2010/main" val="2095097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Optimal toilet 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2362" dirty="0"/>
              <a:t>Thighs well supported</a:t>
            </a:r>
          </a:p>
          <a:p>
            <a:r>
              <a:rPr lang="en-AU" sz="2362" dirty="0"/>
              <a:t>Knees higher than hips</a:t>
            </a:r>
          </a:p>
          <a:p>
            <a:r>
              <a:rPr lang="en-AU" sz="2362" dirty="0"/>
              <a:t>Feet wide apart</a:t>
            </a:r>
          </a:p>
          <a:p>
            <a:r>
              <a:rPr lang="en-AU" sz="2362" dirty="0"/>
              <a:t>Remove underwear or nappy from around ankles</a:t>
            </a:r>
          </a:p>
          <a:p>
            <a:r>
              <a:rPr lang="en-AU" sz="2362" dirty="0"/>
              <a:t>Leaning forward with a straight back</a:t>
            </a:r>
          </a:p>
          <a:p>
            <a:r>
              <a:rPr lang="en-AU" sz="2362" dirty="0"/>
              <a:t>Relaxed tummy</a:t>
            </a:r>
          </a:p>
          <a:p>
            <a:r>
              <a:rPr lang="en-AU" sz="2362" dirty="0"/>
              <a:t>No pushing or straining!!</a:t>
            </a:r>
          </a:p>
          <a:p>
            <a:r>
              <a:rPr lang="en-AU" sz="2362" dirty="0"/>
              <a:t>Deep breathing or blowing</a:t>
            </a:r>
            <a:endParaRPr lang="en-US" sz="2362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1217" r="3442"/>
          <a:stretch/>
        </p:blipFill>
        <p:spPr>
          <a:xfrm>
            <a:off x="8318518" y="2325436"/>
            <a:ext cx="3729027" cy="39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39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Equipment to facilitate position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Adult/child seat					toilet-potty</a:t>
            </a:r>
          </a:p>
          <a:p>
            <a:pPr marL="0" indent="0">
              <a:buNone/>
            </a:pPr>
            <a:r>
              <a:rPr lang="en-AU" dirty="0"/>
              <a:t>					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Toilet step stool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10" y="4559969"/>
            <a:ext cx="2263814" cy="2263814"/>
          </a:xfrm>
          <a:prstGeom prst="rect">
            <a:avLst/>
          </a:prstGeom>
        </p:spPr>
      </p:pic>
      <p:pic>
        <p:nvPicPr>
          <p:cNvPr id="6" name="Picture 5" descr="&lt;strong&gt;Lupi Lu&lt;/strong&gt; Dual Toilet Seat | Toys&quot;R&quot;Us Babies&quot;R&quot;Us - A whole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38" y="1413386"/>
            <a:ext cx="2603985" cy="2603985"/>
          </a:xfrm>
          <a:prstGeom prst="rect">
            <a:avLst/>
          </a:prstGeom>
        </p:spPr>
      </p:pic>
      <p:pic>
        <p:nvPicPr>
          <p:cNvPr id="7" name="Picture 6" descr="Summer Infant &lt;strong&gt;My Size Potty&lt;/strong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673" y="2570367"/>
            <a:ext cx="2314653" cy="26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40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1778CC-3678-4ED5-A722-7CC4CFEBF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50" y="483346"/>
            <a:ext cx="5553728" cy="713273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12913E-E931-436B-8BCB-C697CBA04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28"/>
          <a:stretch/>
        </p:blipFill>
        <p:spPr>
          <a:xfrm>
            <a:off x="7748353" y="594671"/>
            <a:ext cx="5553727" cy="70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0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Squatty Potty   This Unicorn Changed the Way I Poop">
            <a:hlinkClick r:id="" action="ppaction://media"/>
            <a:extLst>
              <a:ext uri="{FF2B5EF4-FFF2-40B4-BE49-F238E27FC236}">
                <a16:creationId xmlns:a16="http://schemas.microsoft.com/office/drawing/2014/main" id="{6A66C4D4-6376-4336-9E4F-F60567659B39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29935" y="1911350"/>
            <a:ext cx="894238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30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8F2E2-DE24-4CDE-A660-C5250E187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87" y="1687958"/>
            <a:ext cx="8015560" cy="4849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E84F20-EF61-4380-BDCA-DAFBFB6AF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381" y="734863"/>
            <a:ext cx="1702384" cy="71753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1ADC648-EEC5-4D57-88A7-947B145A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Occupation</a:t>
            </a:r>
          </a:p>
        </p:txBody>
      </p:sp>
    </p:spTree>
    <p:extLst>
      <p:ext uri="{BB962C8B-B14F-4D97-AF65-F5344CB8AC3E}">
        <p14:creationId xmlns:p14="http://schemas.microsoft.com/office/powerpoint/2010/main" val="4106016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Language (keep it factual and positive)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AU" sz="2362" dirty="0"/>
          </a:p>
          <a:p>
            <a:pPr lvl="1"/>
            <a:r>
              <a:rPr lang="en-AU" sz="2362" dirty="0">
                <a:latin typeface="+mn-lt"/>
              </a:rPr>
              <a:t>“I see you’ve done a poo – let’s go clean you up”</a:t>
            </a:r>
          </a:p>
          <a:p>
            <a:pPr lvl="1"/>
            <a:endParaRPr lang="en-AU" sz="2362" dirty="0">
              <a:latin typeface="+mn-lt"/>
            </a:endParaRPr>
          </a:p>
          <a:p>
            <a:pPr lvl="1"/>
            <a:r>
              <a:rPr lang="en-AU" sz="2362" dirty="0">
                <a:latin typeface="+mn-lt"/>
              </a:rPr>
              <a:t>“Everybody poos – even Mummy and Daddy”</a:t>
            </a:r>
          </a:p>
          <a:p>
            <a:pPr lvl="1"/>
            <a:endParaRPr lang="en-AU" sz="2362" dirty="0">
              <a:latin typeface="+mn-lt"/>
            </a:endParaRPr>
          </a:p>
          <a:p>
            <a:pPr lvl="1"/>
            <a:r>
              <a:rPr lang="en-AU" sz="2362" dirty="0">
                <a:latin typeface="+mn-lt"/>
              </a:rPr>
              <a:t>“Wee and poo are the leftover parts from food and drink our body doesn’t need. Wee and poo go in the toilet”</a:t>
            </a:r>
          </a:p>
          <a:p>
            <a:pPr lvl="1"/>
            <a:endParaRPr lang="en-AU" sz="2362" dirty="0">
              <a:latin typeface="+mn-lt"/>
            </a:endParaRPr>
          </a:p>
          <a:p>
            <a:pPr marL="0" indent="0">
              <a:buNone/>
            </a:pPr>
            <a:r>
              <a:rPr lang="en-AU" sz="2400" dirty="0"/>
              <a:t>“Toilet time” vs “Would you like to go to the toilet?”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/>
              <a:t>Describe what you can see, smell and hear “ I can see that you are puffing your cheeks out and standing like you want to push a poo out”</a:t>
            </a:r>
          </a:p>
          <a:p>
            <a:pPr lvl="1"/>
            <a:endParaRPr lang="en-AU" sz="2362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659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8C14BB-D463-4056-8695-E6B0B3F75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Bladder Capacity  - Optimal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7B806B-D80F-4592-ADD4-1C3DE6778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2834" dirty="0"/>
              <a:t>4-7 voids/day </a:t>
            </a:r>
          </a:p>
          <a:p>
            <a:pPr>
              <a:spcBef>
                <a:spcPts val="0"/>
              </a:spcBef>
            </a:pPr>
            <a:r>
              <a:rPr lang="en-AU" sz="2834" dirty="0"/>
              <a:t>0-1 voids/overnight</a:t>
            </a:r>
          </a:p>
          <a:p>
            <a:pPr>
              <a:spcBef>
                <a:spcPts val="0"/>
              </a:spcBef>
            </a:pPr>
            <a:r>
              <a:rPr lang="en-AU" sz="2834" dirty="0"/>
              <a:t>Able to “hold on” for short periods</a:t>
            </a:r>
          </a:p>
          <a:p>
            <a:pPr>
              <a:spcBef>
                <a:spcPts val="0"/>
              </a:spcBef>
            </a:pPr>
            <a:r>
              <a:rPr lang="en-AU" sz="2834" dirty="0"/>
              <a:t>No leakage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2834" dirty="0"/>
              <a:t>Urgency related to bladder capacity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AU" sz="827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AU" sz="118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AU" sz="945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34" dirty="0"/>
              <a:t>Expected Bladder Capacity =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34" dirty="0"/>
              <a:t>         </a:t>
            </a:r>
            <a:r>
              <a:rPr lang="en-AU" sz="2834" dirty="0">
                <a:highlight>
                  <a:srgbClr val="FFFF00"/>
                </a:highlight>
              </a:rPr>
              <a:t>(Age + 1) x30ml</a:t>
            </a:r>
            <a:r>
              <a:rPr lang="en-AU" dirty="0"/>
              <a:t> </a:t>
            </a:r>
            <a:r>
              <a:rPr lang="en-AU" sz="1890" dirty="0"/>
              <a:t>(</a:t>
            </a:r>
            <a:r>
              <a:rPr lang="en-AU" sz="1890" dirty="0" err="1"/>
              <a:t>Hjalmas</a:t>
            </a:r>
            <a:r>
              <a:rPr lang="en-AU" sz="1890" dirty="0"/>
              <a:t>, 1992)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C59A8-0C09-4A99-81EA-F7F6F5137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88" r="1735" b="16100"/>
          <a:stretch/>
        </p:blipFill>
        <p:spPr>
          <a:xfrm>
            <a:off x="3033010" y="5763261"/>
            <a:ext cx="3802293" cy="143101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965491" y="2008685"/>
          <a:ext cx="3486754" cy="410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599">
                  <a:extLst>
                    <a:ext uri="{9D8B030D-6E8A-4147-A177-3AD203B41FA5}">
                      <a16:colId xmlns:a16="http://schemas.microsoft.com/office/drawing/2014/main" val="2690259800"/>
                    </a:ext>
                  </a:extLst>
                </a:gridCol>
                <a:gridCol w="2296155">
                  <a:extLst>
                    <a:ext uri="{9D8B030D-6E8A-4147-A177-3AD203B41FA5}">
                      <a16:colId xmlns:a16="http://schemas.microsoft.com/office/drawing/2014/main" val="2352591039"/>
                    </a:ext>
                  </a:extLst>
                </a:gridCol>
              </a:tblGrid>
              <a:tr h="66797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22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Expected Bladder</a:t>
                      </a:r>
                      <a:r>
                        <a:rPr lang="en-AU" sz="19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Capacity</a:t>
                      </a:r>
                      <a:endParaRPr lang="en-AU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2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373319"/>
                  </a:ext>
                </a:extLst>
              </a:tr>
              <a:tr h="37999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120ml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752651"/>
                  </a:ext>
                </a:extLst>
              </a:tr>
              <a:tr h="37999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150ml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257452"/>
                  </a:ext>
                </a:extLst>
              </a:tr>
              <a:tr h="37999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180ml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601121"/>
                  </a:ext>
                </a:extLst>
              </a:tr>
              <a:tr h="37999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210ml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691152"/>
                  </a:ext>
                </a:extLst>
              </a:tr>
              <a:tr h="37999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240ml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14010"/>
                  </a:ext>
                </a:extLst>
              </a:tr>
              <a:tr h="37999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270ml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95026"/>
                  </a:ext>
                </a:extLst>
              </a:tr>
              <a:tr h="37999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300ml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948816"/>
                  </a:ext>
                </a:extLst>
              </a:tr>
              <a:tr h="37999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330ml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59291"/>
                  </a:ext>
                </a:extLst>
              </a:tr>
              <a:tr h="379995"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390ml</a:t>
                      </a:r>
                    </a:p>
                  </a:txBody>
                  <a:tcPr marL="92013" marR="92013" marT="46008" marB="46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73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512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252" b="1" dirty="0"/>
              <a:t>Communication Approach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r="8859"/>
          <a:stretch/>
        </p:blipFill>
        <p:spPr bwMode="auto">
          <a:xfrm>
            <a:off x="1339403" y="2004630"/>
            <a:ext cx="6293166" cy="483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08114-A85F-4885-A21F-326F70BC4D33}"/>
              </a:ext>
            </a:extLst>
          </p:cNvPr>
          <p:cNvSpPr txBox="1"/>
          <p:nvPr/>
        </p:nvSpPr>
        <p:spPr>
          <a:xfrm>
            <a:off x="8448404" y="3039933"/>
            <a:ext cx="5751025" cy="212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7471" indent="-337471">
              <a:buFont typeface="Arial" panose="020B0604020202020204" pitchFamily="34" charset="0"/>
              <a:buChar char="•"/>
            </a:pPr>
            <a:r>
              <a:rPr lang="en-AU" sz="3307" dirty="0">
                <a:solidFill>
                  <a:prstClr val="black"/>
                </a:solidFill>
                <a:latin typeface="Arial"/>
              </a:rPr>
              <a:t>PECS cards</a:t>
            </a:r>
          </a:p>
          <a:p>
            <a:pPr marL="337471" indent="-337471">
              <a:buFont typeface="Arial" panose="020B0604020202020204" pitchFamily="34" charset="0"/>
              <a:buChar char="•"/>
            </a:pPr>
            <a:r>
              <a:rPr lang="en-AU" sz="3307" dirty="0">
                <a:solidFill>
                  <a:prstClr val="black"/>
                </a:solidFill>
                <a:latin typeface="Arial"/>
              </a:rPr>
              <a:t>Visual cards</a:t>
            </a:r>
          </a:p>
          <a:p>
            <a:pPr marL="337471" indent="-337471">
              <a:buFont typeface="Arial" panose="020B0604020202020204" pitchFamily="34" charset="0"/>
              <a:buChar char="•"/>
            </a:pPr>
            <a:r>
              <a:rPr lang="en-AU" sz="3307" dirty="0">
                <a:solidFill>
                  <a:prstClr val="black"/>
                </a:solidFill>
                <a:latin typeface="Arial"/>
              </a:rPr>
              <a:t>Key word sign</a:t>
            </a:r>
          </a:p>
          <a:p>
            <a:pPr marL="337471" indent="-337471">
              <a:buFont typeface="Arial" panose="020B0604020202020204" pitchFamily="34" charset="0"/>
              <a:buChar char="•"/>
            </a:pPr>
            <a:r>
              <a:rPr lang="en-AU" sz="3307" dirty="0">
                <a:solidFill>
                  <a:prstClr val="black"/>
                </a:solidFill>
                <a:latin typeface="Arial"/>
              </a:rPr>
              <a:t>Visual schedule</a:t>
            </a:r>
            <a:endParaRPr lang="en-AU" sz="2126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424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Toilet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lvl="1"/>
            <a:r>
              <a:rPr lang="en-AU" sz="9448" dirty="0"/>
              <a:t>Underwear</a:t>
            </a:r>
          </a:p>
          <a:p>
            <a:pPr lvl="2"/>
            <a:r>
              <a:rPr lang="en-AU" sz="8503" dirty="0"/>
              <a:t>Effective both positive and negative self reinforcement</a:t>
            </a:r>
          </a:p>
          <a:p>
            <a:pPr lvl="2"/>
            <a:r>
              <a:rPr lang="en-AU" sz="8503" dirty="0"/>
              <a:t>Child often enjoys choosing</a:t>
            </a:r>
          </a:p>
          <a:p>
            <a:pPr lvl="2"/>
            <a:r>
              <a:rPr lang="en-AU" sz="8503" dirty="0"/>
              <a:t>Do you return to nappies once in underwear?</a:t>
            </a:r>
          </a:p>
          <a:p>
            <a:pPr lvl="1"/>
            <a:r>
              <a:rPr lang="en-AU" sz="9448" dirty="0"/>
              <a:t>Child initiated</a:t>
            </a:r>
          </a:p>
          <a:p>
            <a:pPr lvl="2"/>
            <a:r>
              <a:rPr lang="en-AU" sz="8503" dirty="0"/>
              <a:t>Assist them when they indicate they need to go</a:t>
            </a:r>
          </a:p>
          <a:p>
            <a:pPr lvl="1"/>
            <a:r>
              <a:rPr lang="en-AU" sz="9448" dirty="0"/>
              <a:t>Wait and catch</a:t>
            </a:r>
          </a:p>
          <a:p>
            <a:pPr lvl="2"/>
            <a:r>
              <a:rPr lang="en-AU" sz="8503" dirty="0"/>
              <a:t>Time toilet visits with times of day they often void</a:t>
            </a:r>
          </a:p>
          <a:p>
            <a:pPr lvl="1"/>
            <a:r>
              <a:rPr lang="en-AU" sz="9448" dirty="0"/>
              <a:t>Timed sitting</a:t>
            </a:r>
          </a:p>
          <a:p>
            <a:pPr lvl="2"/>
            <a:r>
              <a:rPr lang="en-AU" sz="8503" dirty="0"/>
              <a:t>Fluid load, then observe time between drink and urination</a:t>
            </a:r>
          </a:p>
          <a:p>
            <a:pPr lvl="2"/>
            <a:r>
              <a:rPr lang="en-AU" sz="8503" dirty="0"/>
              <a:t>Increase duration between ‘sits’ as training progresses</a:t>
            </a:r>
          </a:p>
          <a:p>
            <a:pPr lvl="2"/>
            <a:r>
              <a:rPr lang="en-AU" sz="8503" dirty="0"/>
              <a:t>Variable effect – can limit self awareness</a:t>
            </a:r>
          </a:p>
          <a:p>
            <a:pPr marL="1079906" lvl="2" indent="0" algn="r">
              <a:buNone/>
            </a:pPr>
            <a:endParaRPr lang="en-AU" sz="8503" dirty="0"/>
          </a:p>
        </p:txBody>
      </p:sp>
      <p:pic>
        <p:nvPicPr>
          <p:cNvPr id="5122" name="Picture 2" descr="NightNDay Boy's Bonds Hipster Incontinence Underwear – Caring Clothing">
            <a:extLst>
              <a:ext uri="{FF2B5EF4-FFF2-40B4-BE49-F238E27FC236}">
                <a16:creationId xmlns:a16="http://schemas.microsoft.com/office/drawing/2014/main" id="{2F7B551A-C328-4E87-95C6-61C29354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707" y="2400937"/>
            <a:ext cx="4050506" cy="40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64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Toilet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2362" dirty="0"/>
              <a:t>Not one “right” way!</a:t>
            </a:r>
          </a:p>
          <a:p>
            <a:r>
              <a:rPr lang="en-AU" sz="2362" dirty="0"/>
              <a:t>Variations in training methods recommended for children with special needs</a:t>
            </a:r>
          </a:p>
          <a:p>
            <a:r>
              <a:rPr lang="en-AU" sz="2362" dirty="0"/>
              <a:t>Assess the family situation</a:t>
            </a:r>
          </a:p>
          <a:p>
            <a:r>
              <a:rPr lang="en-AU" sz="2362" dirty="0"/>
              <a:t>What things do you need to put in place to enable success for everyone involved?</a:t>
            </a:r>
          </a:p>
          <a:p>
            <a:r>
              <a:rPr lang="en-AU" sz="2362" dirty="0"/>
              <a:t>Ensure optimal toilet position </a:t>
            </a:r>
          </a:p>
          <a:p>
            <a:r>
              <a:rPr lang="en-AU" sz="2362" dirty="0"/>
              <a:t>Reward the process initially, focus on the outcome later</a:t>
            </a:r>
          </a:p>
          <a:p>
            <a:r>
              <a:rPr lang="en-AU" sz="2362" dirty="0"/>
              <a:t>Natural consequences (if any)</a:t>
            </a:r>
          </a:p>
          <a:p>
            <a:r>
              <a:rPr lang="en-AU" sz="2362" dirty="0"/>
              <a:t>Stay objective</a:t>
            </a:r>
          </a:p>
          <a:p>
            <a:r>
              <a:rPr lang="en-AU" sz="2362" dirty="0"/>
              <a:t>Make goals clear for everyone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1C55B-7622-446A-9063-8E57FB0E9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25985" y="4944748"/>
            <a:ext cx="2197637" cy="21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8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Rewards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Reward the process, not the outcome</a:t>
            </a:r>
          </a:p>
          <a:p>
            <a:r>
              <a:rPr lang="en-US" dirty="0"/>
              <a:t>Give immediately</a:t>
            </a:r>
          </a:p>
          <a:p>
            <a:r>
              <a:rPr lang="en-US" dirty="0"/>
              <a:t>In proportion to activity</a:t>
            </a:r>
          </a:p>
          <a:p>
            <a:r>
              <a:rPr lang="en-US" dirty="0"/>
              <a:t>Find child’s currency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Food: smarties/jelly bean/blueberry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Screen time: 5min iPad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Activity – story with mummy/jump on trampoline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Sticker or stamp chart – build to larger reward</a:t>
            </a:r>
          </a:p>
          <a:p>
            <a:r>
              <a:rPr lang="en-AU" dirty="0"/>
              <a:t>Rewards gradually need to be phased out</a:t>
            </a:r>
          </a:p>
        </p:txBody>
      </p:sp>
      <p:pic>
        <p:nvPicPr>
          <p:cNvPr id="4098" name="Picture 2" descr="Party Mix 10kg - Cadbury at a Cheap Bulk Price - My Lollies">
            <a:extLst>
              <a:ext uri="{FF2B5EF4-FFF2-40B4-BE49-F238E27FC236}">
                <a16:creationId xmlns:a16="http://schemas.microsoft.com/office/drawing/2014/main" id="{4F0E4921-220A-4527-A32E-C03B0C48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42" y="1899539"/>
            <a:ext cx="57150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4582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205E-4D2D-4BAE-8126-CFA97296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Resources (get on google!)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A576F-2B9B-4AAE-AAEA-1E8A5F13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4E8A-6E3B-4D96-9603-BCC260F0E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Conquering wees and poos</a:t>
            </a:r>
          </a:p>
          <a:p>
            <a:r>
              <a:rPr lang="en-AU" dirty="0"/>
              <a:t>See me go potty app</a:t>
            </a:r>
          </a:p>
          <a:p>
            <a:r>
              <a:rPr lang="en-AU" dirty="0"/>
              <a:t>One step at a time</a:t>
            </a:r>
          </a:p>
          <a:p>
            <a:r>
              <a:rPr lang="en-AU" dirty="0"/>
              <a:t>Wiggles toilet song</a:t>
            </a:r>
          </a:p>
          <a:p>
            <a:r>
              <a:rPr lang="en-AU" dirty="0"/>
              <a:t>Bluey toilet song</a:t>
            </a:r>
          </a:p>
          <a:p>
            <a:r>
              <a:rPr lang="en-AU" dirty="0"/>
              <a:t>Daniel Tiger toilet episode</a:t>
            </a:r>
          </a:p>
          <a:p>
            <a:r>
              <a:rPr lang="en-AU" dirty="0"/>
              <a:t>Elmo toilet app</a:t>
            </a:r>
          </a:p>
          <a:p>
            <a:r>
              <a:rPr lang="en-AU" dirty="0"/>
              <a:t>Poo goes to </a:t>
            </a:r>
            <a:r>
              <a:rPr lang="en-AU" dirty="0" err="1"/>
              <a:t>Pooland</a:t>
            </a:r>
            <a:r>
              <a:rPr lang="en-AU" dirty="0"/>
              <a:t> app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E2DCC-7BEC-4771-8296-25DEC3ED2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5" t="23452" r="23894" b="29566"/>
          <a:stretch/>
        </p:blipFill>
        <p:spPr>
          <a:xfrm>
            <a:off x="5642449" y="2315377"/>
            <a:ext cx="7765576" cy="38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019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724">
                <a:solidFill>
                  <a:srgbClr val="FFFFFF"/>
                </a:solidFill>
              </a:rPr>
              <a:t>Resources</a:t>
            </a:r>
            <a:endParaRPr lang="en-US" sz="4724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r>
              <a:rPr lang="en-AU" sz="2362" dirty="0"/>
              <a:t>Continence Foundation of Australia</a:t>
            </a:r>
          </a:p>
          <a:p>
            <a:pPr lvl="1"/>
            <a:r>
              <a:rPr lang="en-AU" sz="2362" dirty="0">
                <a:hlinkClick r:id="rId2"/>
              </a:rPr>
              <a:t>http://www.continence.org.au/</a:t>
            </a:r>
            <a:endParaRPr lang="en-AU" sz="2362" dirty="0"/>
          </a:p>
          <a:p>
            <a:pPr marL="404965" lvl="1"/>
            <a:endParaRPr lang="en-AU" sz="2362" dirty="0"/>
          </a:p>
          <a:p>
            <a:r>
              <a:rPr lang="en-AU" sz="2362" dirty="0"/>
              <a:t>ERIC – the children’s bladder and bowel charity</a:t>
            </a:r>
          </a:p>
          <a:p>
            <a:pPr lvl="1"/>
            <a:r>
              <a:rPr lang="en-AU" sz="2362" dirty="0">
                <a:hlinkClick r:id="rId3"/>
              </a:rPr>
              <a:t>https://www.eric.org.uk/</a:t>
            </a:r>
            <a:r>
              <a:rPr lang="en-AU" sz="2362" dirty="0"/>
              <a:t> </a:t>
            </a:r>
          </a:p>
          <a:p>
            <a:endParaRPr lang="en-AU" sz="2362" dirty="0"/>
          </a:p>
          <a:p>
            <a:r>
              <a:rPr lang="en-AU" sz="2362" dirty="0"/>
              <a:t>International Children’s Continence Society</a:t>
            </a:r>
          </a:p>
          <a:p>
            <a:pPr lvl="1"/>
            <a:r>
              <a:rPr lang="en-US" sz="2362" dirty="0">
                <a:hlinkClick r:id="rId4"/>
              </a:rPr>
              <a:t>http://i-c-c-s.org/parents/</a:t>
            </a:r>
            <a:r>
              <a:rPr lang="en-US" sz="2362" dirty="0"/>
              <a:t> </a:t>
            </a:r>
          </a:p>
        </p:txBody>
      </p:sp>
      <p:pic>
        <p:nvPicPr>
          <p:cNvPr id="37" name="Picture 2" descr="Image result for bluey tactical wee">
            <a:extLst>
              <a:ext uri="{FF2B5EF4-FFF2-40B4-BE49-F238E27FC236}">
                <a16:creationId xmlns:a16="http://schemas.microsoft.com/office/drawing/2014/main" id="{CB2A64E5-4076-454B-91AC-F40341B79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05" y="2038739"/>
            <a:ext cx="4254485" cy="42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7510FE25-B6E6-4530-96C6-9F9BBDE8E6EE}"/>
              </a:ext>
            </a:extLst>
          </p:cNvPr>
          <p:cNvSpPr txBox="1">
            <a:spLocks/>
          </p:cNvSpPr>
          <p:nvPr/>
        </p:nvSpPr>
        <p:spPr>
          <a:xfrm>
            <a:off x="1144588" y="1002681"/>
            <a:ext cx="12420600" cy="1049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0799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baseline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AU"/>
              <a:t>Resources (get on google!)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1901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205E-4D2D-4BAE-8126-CFA97296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fun stuff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A576F-2B9B-4AAE-AAEA-1E8A5F13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1C5DC23-4E3E-4520-9BBE-59B2E38B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48" y="1761565"/>
            <a:ext cx="4836230" cy="483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75405-E011-4499-BC5B-D6FA1C49D1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1" t="10498" r="17915" b="5450"/>
          <a:stretch/>
        </p:blipFill>
        <p:spPr>
          <a:xfrm>
            <a:off x="992188" y="2268622"/>
            <a:ext cx="5572757" cy="35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06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205E-4D2D-4BAE-8126-CFA97296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Interoception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A576F-2B9B-4AAE-AAEA-1E8A5F13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F7630-D834-4456-BC28-820349A6A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8" t="16603" r="16701" b="7315"/>
          <a:stretch/>
        </p:blipFill>
        <p:spPr>
          <a:xfrm>
            <a:off x="2312894" y="1899539"/>
            <a:ext cx="8810154" cy="560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4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205E-4D2D-4BAE-8126-CFA97296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Interoception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A576F-2B9B-4AAE-AAEA-1E8A5F13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4E8A-6E3B-4D96-9603-BCC260F0E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Enjoyable activity</a:t>
            </a:r>
          </a:p>
          <a:p>
            <a:r>
              <a:rPr lang="en-AU" dirty="0"/>
              <a:t>Noticing</a:t>
            </a:r>
          </a:p>
          <a:p>
            <a:r>
              <a:rPr lang="en-AU" dirty="0"/>
              <a:t>Draw on body</a:t>
            </a:r>
          </a:p>
          <a:p>
            <a:r>
              <a:rPr lang="en-AU" dirty="0"/>
              <a:t>Descriptor list</a:t>
            </a:r>
          </a:p>
          <a:p>
            <a:r>
              <a:rPr lang="en-AU" dirty="0"/>
              <a:t>Accept all answers</a:t>
            </a:r>
          </a:p>
          <a:p>
            <a:r>
              <a:rPr lang="en-AU" dirty="0"/>
              <a:t>Practice at home</a:t>
            </a:r>
          </a:p>
          <a:p>
            <a:r>
              <a:rPr lang="en-AU" dirty="0"/>
              <a:t>Model! </a:t>
            </a:r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BB449-87BE-4ADF-B0D7-E70894706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88" t="17599" r="16701" b="15161"/>
          <a:stretch/>
        </p:blipFill>
        <p:spPr>
          <a:xfrm>
            <a:off x="4568241" y="976341"/>
            <a:ext cx="5263730" cy="6746236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7C288639-D8D7-4E40-B5FB-C6C500D2D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045" y="2090444"/>
            <a:ext cx="4019402" cy="47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91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205E-4D2D-4BAE-8126-CFA97296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Toilet training v continence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A576F-2B9B-4AAE-AAEA-1E8A5F13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4E8A-6E3B-4D96-9603-BCC260F0E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Whose goal is it?</a:t>
            </a:r>
          </a:p>
          <a:p>
            <a:r>
              <a:rPr lang="en-AU" dirty="0"/>
              <a:t>What is the unintended consequence (reward)?</a:t>
            </a:r>
          </a:p>
          <a:p>
            <a:r>
              <a:rPr lang="en-AU" dirty="0"/>
              <a:t>How long have you been working on this?</a:t>
            </a:r>
          </a:p>
          <a:p>
            <a:r>
              <a:rPr lang="en-AU" dirty="0"/>
              <a:t>What is the harm? </a:t>
            </a:r>
          </a:p>
          <a:p>
            <a:r>
              <a:rPr lang="en-AU" dirty="0"/>
              <a:t>Is this the most pressing issue right now?</a:t>
            </a:r>
          </a:p>
          <a:p>
            <a:r>
              <a:rPr lang="en-AU" dirty="0"/>
              <a:t>What time of year is it?</a:t>
            </a:r>
          </a:p>
          <a:p>
            <a:r>
              <a:rPr lang="en-AU" dirty="0"/>
              <a:t>WWTD?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263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CE4E6C-A8E1-4490-B910-2EF19C7A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Fluid Intake (rough guide)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7454F7-FC39-4424-AA38-C3AB79628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3200" dirty="0"/>
              <a:t>1-3yrs:  900mls</a:t>
            </a:r>
          </a:p>
          <a:p>
            <a:r>
              <a:rPr lang="en-AU" sz="3200" dirty="0"/>
              <a:t>4-8yrs: 1000-1200mls</a:t>
            </a:r>
          </a:p>
          <a:p>
            <a:r>
              <a:rPr lang="en-AU" sz="3200" dirty="0"/>
              <a:t>9-12yrs: 1500mls</a:t>
            </a:r>
          </a:p>
          <a:p>
            <a:r>
              <a:rPr lang="en-AU" sz="3200" dirty="0"/>
              <a:t>13+: 1500-2000mls</a:t>
            </a:r>
          </a:p>
          <a:p>
            <a:pPr marL="0" indent="0">
              <a:buNone/>
            </a:pPr>
            <a:endParaRPr lang="en-AU" sz="94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4CF47-6647-4530-9FB3-352EFF565C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2" t="16742" r="17191"/>
          <a:stretch/>
        </p:blipFill>
        <p:spPr>
          <a:xfrm>
            <a:off x="10481376" y="2502805"/>
            <a:ext cx="2513796" cy="429766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2576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0" y="1656261"/>
            <a:ext cx="4991976" cy="4990218"/>
          </a:xfrm>
        </p:spPr>
      </p:pic>
    </p:spTree>
    <p:extLst>
      <p:ext uri="{BB962C8B-B14F-4D97-AF65-F5344CB8AC3E}">
        <p14:creationId xmlns:p14="http://schemas.microsoft.com/office/powerpoint/2010/main" val="37614601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E478AA-D3D1-4B8F-8A45-4CB8A700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NDIS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31C79-AEA1-451C-B50A-4E3966DD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53A1D7-3E90-426F-8544-BB2A152C4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88" y="1695938"/>
            <a:ext cx="12420600" cy="5444601"/>
          </a:xfrm>
        </p:spPr>
        <p:txBody>
          <a:bodyPr>
            <a:normAutofit/>
          </a:bodyPr>
          <a:lstStyle/>
          <a:p>
            <a:r>
              <a:rPr lang="en-AU" dirty="0"/>
              <a:t>0-65</a:t>
            </a:r>
          </a:p>
          <a:p>
            <a:r>
              <a:rPr lang="en-AU" dirty="0"/>
              <a:t>Improved daily living budget</a:t>
            </a:r>
          </a:p>
          <a:p>
            <a:r>
              <a:rPr lang="en-AU" dirty="0"/>
              <a:t>Minimum 12 hours preferred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EE806-12E1-4350-87B7-2BCDAB72E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49" t="22097" r="34579" b="8718"/>
          <a:stretch/>
        </p:blipFill>
        <p:spPr>
          <a:xfrm>
            <a:off x="6869723" y="850281"/>
            <a:ext cx="4814277" cy="6755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9EBFC-DB38-4403-B256-8E9C3F753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7" t="22483" r="25058" b="7315"/>
          <a:stretch/>
        </p:blipFill>
        <p:spPr>
          <a:xfrm>
            <a:off x="1628683" y="3043069"/>
            <a:ext cx="5202759" cy="48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393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E478AA-D3D1-4B8F-8A45-4CB8A700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Funding options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31C79-AEA1-451C-B50A-4E3966DD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53A1D7-3E90-426F-8544-BB2A152C4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1419" y="1679911"/>
            <a:ext cx="12420600" cy="4739602"/>
          </a:xfrm>
        </p:spPr>
        <p:txBody>
          <a:bodyPr>
            <a:normAutofit/>
          </a:bodyPr>
          <a:lstStyle/>
          <a:p>
            <a:r>
              <a:rPr lang="en-AU" dirty="0"/>
              <a:t>Medicare – referral from GP and attend a clinic with an OT or PT</a:t>
            </a:r>
          </a:p>
          <a:p>
            <a:r>
              <a:rPr lang="en-AU" dirty="0"/>
              <a:t>Fee for service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90FE4-84CD-4E46-A463-6AB5A8C65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93" t="20746" r="24157" b="28692"/>
          <a:stretch/>
        </p:blipFill>
        <p:spPr>
          <a:xfrm>
            <a:off x="3409642" y="2526435"/>
            <a:ext cx="7219280" cy="46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0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NDIS fund supports that enable participants to…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2598" dirty="0"/>
              <a:t>Make decisions that will affect their lives, to the extent of their ability</a:t>
            </a:r>
          </a:p>
          <a:p>
            <a:r>
              <a:rPr lang="en-AU" sz="2598" dirty="0"/>
              <a:t>Achieve their goals, objectives and aspirations </a:t>
            </a:r>
          </a:p>
          <a:p>
            <a:r>
              <a:rPr lang="en-AU" sz="2598" dirty="0"/>
              <a:t>Maximise their independence</a:t>
            </a:r>
          </a:p>
          <a:p>
            <a:r>
              <a:rPr lang="en-AU" sz="2598" dirty="0"/>
              <a:t>Increase their social and economic participation</a:t>
            </a:r>
          </a:p>
          <a:p>
            <a:r>
              <a:rPr lang="en-AU" sz="2598" dirty="0"/>
              <a:t>Develop their capacity to actively take part in the community</a:t>
            </a:r>
            <a:endParaRPr lang="en-US" sz="2598" dirty="0"/>
          </a:p>
          <a:p>
            <a:pPr marL="0" indent="0">
              <a:buNone/>
            </a:pPr>
            <a:endParaRPr lang="en-AU" sz="2126" dirty="0"/>
          </a:p>
          <a:p>
            <a:pPr marL="0" indent="0">
              <a:buNone/>
            </a:pPr>
            <a:r>
              <a:rPr lang="en-AU" sz="2126" dirty="0"/>
              <a:t>(</a:t>
            </a:r>
            <a:r>
              <a:rPr lang="en-AU" sz="2126" i="1" dirty="0"/>
              <a:t>National Disability Insurance Scheme Act 2013</a:t>
            </a:r>
            <a:r>
              <a:rPr lang="en-AU" sz="2126" dirty="0"/>
              <a:t>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A73915-A634-4F15-8047-8767BC622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011" y="4150807"/>
            <a:ext cx="5121165" cy="28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34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924" y="1753557"/>
            <a:ext cx="8527277" cy="54235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NDIS Participant Goals</a:t>
            </a:r>
          </a:p>
        </p:txBody>
      </p:sp>
    </p:spTree>
    <p:extLst>
      <p:ext uri="{BB962C8B-B14F-4D97-AF65-F5344CB8AC3E}">
        <p14:creationId xmlns:p14="http://schemas.microsoft.com/office/powerpoint/2010/main" val="37739377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Part 3: My supports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395" y="1602994"/>
            <a:ext cx="6463985" cy="5713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74892" y="2829037"/>
            <a:ext cx="680342" cy="11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26"/>
          </a:p>
        </p:txBody>
      </p:sp>
      <p:sp>
        <p:nvSpPr>
          <p:cNvPr id="6" name="Rectangle 5"/>
          <p:cNvSpPr/>
          <p:nvPr/>
        </p:nvSpPr>
        <p:spPr>
          <a:xfrm>
            <a:off x="8900962" y="3539455"/>
            <a:ext cx="595299" cy="17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26"/>
          </a:p>
        </p:txBody>
      </p:sp>
    </p:spTree>
    <p:extLst>
      <p:ext uri="{BB962C8B-B14F-4D97-AF65-F5344CB8AC3E}">
        <p14:creationId xmlns:p14="http://schemas.microsoft.com/office/powerpoint/2010/main" val="35820003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925" y="445747"/>
            <a:ext cx="8249150" cy="67128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0534" y="1498429"/>
            <a:ext cx="1020513" cy="255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26"/>
          </a:p>
        </p:txBody>
      </p:sp>
      <p:sp>
        <p:nvSpPr>
          <p:cNvPr id="7" name="Rectangle 6"/>
          <p:cNvSpPr/>
          <p:nvPr/>
        </p:nvSpPr>
        <p:spPr>
          <a:xfrm>
            <a:off x="8305662" y="3547053"/>
            <a:ext cx="765385" cy="247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26"/>
          </a:p>
        </p:txBody>
      </p:sp>
      <p:sp>
        <p:nvSpPr>
          <p:cNvPr id="8" name="Rectangle 7"/>
          <p:cNvSpPr/>
          <p:nvPr/>
        </p:nvSpPr>
        <p:spPr>
          <a:xfrm>
            <a:off x="8309496" y="4815098"/>
            <a:ext cx="765385" cy="247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26"/>
          </a:p>
        </p:txBody>
      </p:sp>
    </p:spTree>
    <p:extLst>
      <p:ext uri="{BB962C8B-B14F-4D97-AF65-F5344CB8AC3E}">
        <p14:creationId xmlns:p14="http://schemas.microsoft.com/office/powerpoint/2010/main" val="11743275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272469" y="1433264"/>
            <a:ext cx="9718675" cy="3636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069" y="5070226"/>
            <a:ext cx="9946679" cy="123899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903951" y="3624498"/>
            <a:ext cx="7366753" cy="3067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126"/>
          </a:p>
        </p:txBody>
      </p:sp>
    </p:spTree>
    <p:extLst>
      <p:ext uri="{BB962C8B-B14F-4D97-AF65-F5344CB8AC3E}">
        <p14:creationId xmlns:p14="http://schemas.microsoft.com/office/powerpoint/2010/main" val="23373955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NDIS Reporting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2834" dirty="0"/>
              <a:t>6-12 weeks prior to plan end date</a:t>
            </a:r>
          </a:p>
          <a:p>
            <a:r>
              <a:rPr lang="en-AU" sz="2834" dirty="0"/>
              <a:t>Therapy recommendations  (continence and other therapies)</a:t>
            </a:r>
            <a:endParaRPr lang="en-AU" sz="10034" dirty="0"/>
          </a:p>
          <a:p>
            <a:r>
              <a:rPr lang="en-AU" sz="2834" dirty="0"/>
              <a:t>Product recommendations</a:t>
            </a:r>
          </a:p>
          <a:p>
            <a:r>
              <a:rPr lang="en-AU" sz="2834" dirty="0"/>
              <a:t>Assistive technology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85045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Let’s review our objectives</a:t>
            </a:r>
          </a:p>
        </p:txBody>
      </p:sp>
      <p:pic>
        <p:nvPicPr>
          <p:cNvPr id="2050" name="A1CDA603-3993-4954-99DE-D072CC248B31" descr="A1CDA603-3993-4954-99DE-D072CC248B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82" y="1689775"/>
            <a:ext cx="7364060" cy="552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11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528C6B-2F9E-4573-A777-F42B7CEF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Red flags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AF6E8E-695D-4728-86C1-6C9FE8FE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76E7-4B06-A145-8656-81189D7D291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90EE0E-E6B6-4F08-A8E2-2649AAFA2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Sudden onset of accidents/regression</a:t>
            </a:r>
          </a:p>
          <a:p>
            <a:r>
              <a:rPr lang="en-AU" dirty="0"/>
              <a:t>Faecal smearing</a:t>
            </a:r>
          </a:p>
          <a:p>
            <a:r>
              <a:rPr lang="en-AU" dirty="0"/>
              <a:t>Not defecating regularly</a:t>
            </a:r>
          </a:p>
          <a:p>
            <a:r>
              <a:rPr lang="en-AU" dirty="0"/>
              <a:t>Hard, large or obstructive stools</a:t>
            </a:r>
          </a:p>
          <a:p>
            <a:r>
              <a:rPr lang="en-AU" dirty="0"/>
              <a:t>Persistent loose stools</a:t>
            </a:r>
          </a:p>
          <a:p>
            <a:r>
              <a:rPr lang="en-AU" dirty="0"/>
              <a:t>Pain whilst urinating or defecating</a:t>
            </a:r>
          </a:p>
          <a:p>
            <a:r>
              <a:rPr lang="en-AU" dirty="0"/>
              <a:t>Nappy is always wet/urinating more than every hour</a:t>
            </a:r>
          </a:p>
          <a:p>
            <a:r>
              <a:rPr lang="en-AU" dirty="0"/>
              <a:t>Blood in stool or urine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026" name="Picture 2" descr="Don't ignore those ethics red flags - Hospital News">
            <a:extLst>
              <a:ext uri="{FF2B5EF4-FFF2-40B4-BE49-F238E27FC236}">
                <a16:creationId xmlns:a16="http://schemas.microsoft.com/office/drawing/2014/main" id="{4EA02B1A-444B-4C97-9516-0A7239DB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226596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3954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2188" y="850281"/>
            <a:ext cx="12420600" cy="1049258"/>
          </a:xfrm>
        </p:spPr>
        <p:txBody>
          <a:bodyPr anchor="t">
            <a:normAutofit/>
          </a:bodyPr>
          <a:lstStyle/>
          <a:p>
            <a:r>
              <a:rPr lang="en-AU" dirty="0"/>
              <a:t>Questions?</a:t>
            </a:r>
          </a:p>
        </p:txBody>
      </p:sp>
      <p:sp>
        <p:nvSpPr>
          <p:cNvPr id="1035" name="Slide Number Placeholder 4">
            <a:extLst>
              <a:ext uri="{FF2B5EF4-FFF2-40B4-BE49-F238E27FC236}">
                <a16:creationId xmlns:a16="http://schemas.microsoft.com/office/drawing/2014/main" id="{819C9F1E-2F64-BBDA-3019-D8207F0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70150" y="7506968"/>
            <a:ext cx="3240048" cy="431219"/>
          </a:xfrm>
        </p:spPr>
        <p:txBody>
          <a:bodyPr/>
          <a:lstStyle/>
          <a:p>
            <a:pPr>
              <a:spcAft>
                <a:spcPts val="600"/>
              </a:spcAft>
            </a:pPr>
            <a:fld id="{990376E7-4B06-A145-8656-81189D7D291D}" type="slidenum">
              <a:rPr lang="en-US" smtClean="0"/>
              <a:pPr>
                <a:spcAft>
                  <a:spcPts val="600"/>
                </a:spcAft>
              </a:pPr>
              <a:t>70</a:t>
            </a:fld>
            <a:endParaRPr lang="en-US"/>
          </a:p>
        </p:txBody>
      </p:sp>
      <p:pic>
        <p:nvPicPr>
          <p:cNvPr id="1026" name="E04D6A03-C8E8-4783-A66A-EDCAEDA30FF2" descr="E04D6A03-C8E8-4783-A66A-EDCAEDA30FF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0"/>
          <a:stretch/>
        </p:blipFill>
        <p:spPr bwMode="auto">
          <a:xfrm>
            <a:off x="2874312" y="1938128"/>
            <a:ext cx="8651587" cy="5311016"/>
          </a:xfrm>
          <a:prstGeom prst="roundRect">
            <a:avLst>
              <a:gd name="adj" fmla="val 8211"/>
            </a:avLst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096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129161-DCC1-4EE0-B0E5-162594F6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Constipation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973636-5579-44D7-B789-473A5F80D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1890" b="1" dirty="0"/>
              <a:t>Rome IV Criteria for functional constipation</a:t>
            </a:r>
            <a:br>
              <a:rPr lang="en-AU" sz="1890" b="1" dirty="0"/>
            </a:br>
            <a:endParaRPr lang="en-AU" sz="1890" b="1" dirty="0"/>
          </a:p>
          <a:p>
            <a:pPr marL="0" indent="0">
              <a:buNone/>
            </a:pPr>
            <a:r>
              <a:rPr lang="en-AU" sz="1890" b="1" dirty="0">
                <a:solidFill>
                  <a:srgbClr val="791E75"/>
                </a:solidFill>
              </a:rPr>
              <a:t>Criteria – 2 or more of the following:</a:t>
            </a:r>
            <a:endParaRPr lang="en-AU" sz="1890" b="1" dirty="0"/>
          </a:p>
          <a:p>
            <a:r>
              <a:rPr lang="en-AU" sz="1890" dirty="0"/>
              <a:t>Two or less defecations in toilet per week</a:t>
            </a:r>
          </a:p>
          <a:p>
            <a:r>
              <a:rPr lang="en-AU" sz="1890" dirty="0"/>
              <a:t>At least 1x faecal incontinence per week</a:t>
            </a:r>
          </a:p>
          <a:p>
            <a:r>
              <a:rPr lang="en-AU" sz="1890" dirty="0"/>
              <a:t>History of retentive posturing or stool retention</a:t>
            </a:r>
          </a:p>
          <a:p>
            <a:r>
              <a:rPr lang="en-AU" sz="1890" dirty="0"/>
              <a:t>History of painful or hard motions</a:t>
            </a:r>
          </a:p>
          <a:p>
            <a:r>
              <a:rPr lang="en-AU" sz="1890" dirty="0"/>
              <a:t>Presence of large faecal mass in rectum</a:t>
            </a:r>
          </a:p>
          <a:p>
            <a:r>
              <a:rPr lang="en-AU" sz="1890" dirty="0"/>
              <a:t>History of large diameter stool that obstructs toilet</a:t>
            </a:r>
          </a:p>
          <a:p>
            <a:pPr marL="0" indent="0">
              <a:buNone/>
            </a:pPr>
            <a:r>
              <a:rPr lang="en-AU" sz="1890" b="1" dirty="0">
                <a:solidFill>
                  <a:srgbClr val="791E75"/>
                </a:solidFill>
              </a:rPr>
              <a:t>Criteria – at least once per week for 3months prior to diagnosis </a:t>
            </a:r>
          </a:p>
          <a:p>
            <a:endParaRPr lang="en-AU" sz="189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9D39CC-C58F-4555-B42E-88D66A05E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05" y="1932614"/>
            <a:ext cx="3656840" cy="474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11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Starting solids and constipation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thaiDist"/>
            <a:r>
              <a:rPr lang="en-AU" dirty="0"/>
              <a:t>Change to gut absorption and processing</a:t>
            </a:r>
          </a:p>
          <a:p>
            <a:pPr algn="thaiDist"/>
            <a:r>
              <a:rPr lang="en-AU" dirty="0"/>
              <a:t>Increase water</a:t>
            </a:r>
          </a:p>
          <a:p>
            <a:pPr algn="thaiDist"/>
            <a:r>
              <a:rPr lang="en-AU" dirty="0"/>
              <a:t>Reduce excessive milk intake (not breastmilk)</a:t>
            </a:r>
          </a:p>
          <a:p>
            <a:pPr algn="thaiDist"/>
            <a:r>
              <a:rPr lang="en-AU" dirty="0"/>
              <a:t>Increase soluble fibre</a:t>
            </a:r>
          </a:p>
          <a:p>
            <a:pPr marL="342900" lvl="1" indent="-342900" algn="thaiDist">
              <a:buFont typeface="Arial" panose="020B0604020202020204" pitchFamily="34" charset="0"/>
              <a:buChar char="•"/>
            </a:pPr>
            <a:r>
              <a:rPr lang="en-AU" sz="2400" dirty="0">
                <a:latin typeface="+mn-lt"/>
              </a:rPr>
              <a:t>Fruits/vegetables</a:t>
            </a:r>
          </a:p>
          <a:p>
            <a:pPr marL="342900" lvl="1" indent="-342900" algn="thaiDist">
              <a:buFont typeface="Arial" panose="020B0604020202020204" pitchFamily="34" charset="0"/>
              <a:buChar char="•"/>
            </a:pPr>
            <a:r>
              <a:rPr lang="en-AU" sz="2400" dirty="0">
                <a:latin typeface="+mn-lt"/>
              </a:rPr>
              <a:t>Pureed pear/apple/prune/pumpkin/sweet potato</a:t>
            </a:r>
          </a:p>
          <a:p>
            <a:pPr marL="342900" lvl="1" indent="-342900" algn="thaiDist">
              <a:buFont typeface="Arial" panose="020B0604020202020204" pitchFamily="34" charset="0"/>
              <a:buChar char="•"/>
            </a:pPr>
            <a:r>
              <a:rPr lang="en-AU" sz="2400" dirty="0">
                <a:latin typeface="+mn-lt"/>
              </a:rPr>
              <a:t>Think of the consistency of the food</a:t>
            </a:r>
            <a:endParaRPr lang="en-US"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9"/>
          <a:stretch/>
        </p:blipFill>
        <p:spPr>
          <a:xfrm>
            <a:off x="9094467" y="4605178"/>
            <a:ext cx="2953078" cy="233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8713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Theraphy Focu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B2C56"/>
      </a:accent1>
      <a:accent2>
        <a:srgbClr val="C2E0AE"/>
      </a:accent2>
      <a:accent3>
        <a:srgbClr val="006580"/>
      </a:accent3>
      <a:accent4>
        <a:srgbClr val="E1DF9D"/>
      </a:accent4>
      <a:accent5>
        <a:srgbClr val="09A099"/>
      </a:accent5>
      <a:accent6>
        <a:srgbClr val="383E41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4F5317-D9DB-4A55-B6DB-200ECB24F4B6}" vid="{6C8CFEB8-534D-4E8B-A252-B0733369A3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3019</TotalTime>
  <Words>3701</Words>
  <Application>Microsoft Office PowerPoint</Application>
  <PresentationFormat>Custom</PresentationFormat>
  <Paragraphs>760</Paragraphs>
  <Slides>70</Slides>
  <Notes>49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Calibri</vt:lpstr>
      <vt:lpstr>Wingdings</vt:lpstr>
      <vt:lpstr>Arial</vt:lpstr>
      <vt:lpstr>Tahoma</vt:lpstr>
      <vt:lpstr>m plus rounded 1c</vt:lpstr>
      <vt:lpstr>Calibri Light</vt:lpstr>
      <vt:lpstr>Cover</vt:lpstr>
      <vt:lpstr>PowerPoint Presentation</vt:lpstr>
      <vt:lpstr>Objectives</vt:lpstr>
      <vt:lpstr>Bladder function - children</vt:lpstr>
      <vt:lpstr>Bowel Function – Optimal</vt:lpstr>
      <vt:lpstr>Bladder Capacity  - Optimal</vt:lpstr>
      <vt:lpstr>Fluid Intake (rough guide)</vt:lpstr>
      <vt:lpstr>Red flags</vt:lpstr>
      <vt:lpstr>Constipation</vt:lpstr>
      <vt:lpstr>Starting solids and constipation</vt:lpstr>
      <vt:lpstr>Prevalence</vt:lpstr>
      <vt:lpstr>Children with disabilities may take longer</vt:lpstr>
      <vt:lpstr>Bladder and Bowel dysfunction  2008) </vt:lpstr>
      <vt:lpstr>Daytime Wetting (ICCS) </vt:lpstr>
      <vt:lpstr>Bowel Dysfunction</vt:lpstr>
      <vt:lpstr>Constipation Cycle</vt:lpstr>
      <vt:lpstr>PowerPoint Presentation</vt:lpstr>
      <vt:lpstr>Faecal Incontinence</vt:lpstr>
      <vt:lpstr>PowerPoint Presentation</vt:lpstr>
      <vt:lpstr>What to do?</vt:lpstr>
      <vt:lpstr>Other services/supports</vt:lpstr>
      <vt:lpstr>Overview of Therapy Focus’ continence service</vt:lpstr>
      <vt:lpstr>Continence clinics and clinicians</vt:lpstr>
      <vt:lpstr>Helpline</vt:lpstr>
      <vt:lpstr>Eligibility</vt:lpstr>
      <vt:lpstr>Continence assessment</vt:lpstr>
      <vt:lpstr>Initial Assessment</vt:lpstr>
      <vt:lpstr>Clinical Assessment</vt:lpstr>
      <vt:lpstr>Uroflowmetry</vt:lpstr>
      <vt:lpstr>Home Visit</vt:lpstr>
      <vt:lpstr>School Visit</vt:lpstr>
      <vt:lpstr>Onset Starting Day-care or School</vt:lpstr>
      <vt:lpstr>Ideal school/day-care Scenario</vt:lpstr>
      <vt:lpstr>School &amp; Day-care Strategies</vt:lpstr>
      <vt:lpstr>PowerPoint Presentation</vt:lpstr>
      <vt:lpstr>Intervention</vt:lpstr>
      <vt:lpstr>Intervention outside of continence</vt:lpstr>
      <vt:lpstr>What does it mean to be “toilet trained”</vt:lpstr>
      <vt:lpstr>Toilet training – Child </vt:lpstr>
      <vt:lpstr>Toilet training – Parent</vt:lpstr>
      <vt:lpstr>Toilet training success</vt:lpstr>
      <vt:lpstr>Toilet training success</vt:lpstr>
      <vt:lpstr>Toilet training – Environment</vt:lpstr>
      <vt:lpstr>Optimal toilet position?</vt:lpstr>
      <vt:lpstr>Optimal toilet position</vt:lpstr>
      <vt:lpstr>Equipment to facilitate position</vt:lpstr>
      <vt:lpstr>PowerPoint Presentation</vt:lpstr>
      <vt:lpstr>PowerPoint Presentation</vt:lpstr>
      <vt:lpstr>Occupation</vt:lpstr>
      <vt:lpstr>Language (keep it factual and positive)</vt:lpstr>
      <vt:lpstr>Communication Approach</vt:lpstr>
      <vt:lpstr>Toilet training</vt:lpstr>
      <vt:lpstr>Toilet training</vt:lpstr>
      <vt:lpstr>Rewards</vt:lpstr>
      <vt:lpstr>Resources (get on google!)</vt:lpstr>
      <vt:lpstr>Resources</vt:lpstr>
      <vt:lpstr>The fun stuff</vt:lpstr>
      <vt:lpstr>Interoception</vt:lpstr>
      <vt:lpstr>Interoception</vt:lpstr>
      <vt:lpstr>Toilet training v continence</vt:lpstr>
      <vt:lpstr>PowerPoint Presentation</vt:lpstr>
      <vt:lpstr>NDIS</vt:lpstr>
      <vt:lpstr>Funding options</vt:lpstr>
      <vt:lpstr>NDIS fund supports that enable participants to…</vt:lpstr>
      <vt:lpstr>NDIS Participant Goals</vt:lpstr>
      <vt:lpstr>Part 3: My supports</vt:lpstr>
      <vt:lpstr>PowerPoint Presentation</vt:lpstr>
      <vt:lpstr>PowerPoint Presentation</vt:lpstr>
      <vt:lpstr>NDIS Reporting</vt:lpstr>
      <vt:lpstr>Let’s review our objectives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Tabitha Poole</dc:creator>
  <cp:lastModifiedBy>Tabitha Poole</cp:lastModifiedBy>
  <cp:revision>7</cp:revision>
  <dcterms:created xsi:type="dcterms:W3CDTF">2022-05-31T05:56:11Z</dcterms:created>
  <dcterms:modified xsi:type="dcterms:W3CDTF">2022-06-20T10:06:03Z</dcterms:modified>
</cp:coreProperties>
</file>